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22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18" y="702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presProps" Target="presProps.xml"  /><Relationship Id="rId3" Type="http://schemas.openxmlformats.org/officeDocument/2006/relationships/handoutMaster" Target="handoutMasters/handoutMaster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95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4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96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6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9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4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9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80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6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1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5576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6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jpeg"  /><Relationship Id="rId6" Type="http://schemas.openxmlformats.org/officeDocument/2006/relationships/image" Target="../media/image1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3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5.jpeg"  /><Relationship Id="rId11" Type="http://schemas.openxmlformats.org/officeDocument/2006/relationships/image" Target="../media/image26.jpeg"  /><Relationship Id="rId2" Type="http://schemas.openxmlformats.org/officeDocument/2006/relationships/image" Target="../media/image17.jpeg"  /><Relationship Id="rId3" Type="http://schemas.openxmlformats.org/officeDocument/2006/relationships/image" Target="../media/image18.jpeg"  /><Relationship Id="rId4" Type="http://schemas.openxmlformats.org/officeDocument/2006/relationships/image" Target="../media/image19.jpeg"  /><Relationship Id="rId5" Type="http://schemas.openxmlformats.org/officeDocument/2006/relationships/image" Target="../media/image20.jpeg"  /><Relationship Id="rId6" Type="http://schemas.openxmlformats.org/officeDocument/2006/relationships/image" Target="../media/image21.jpeg"  /><Relationship Id="rId7" Type="http://schemas.openxmlformats.org/officeDocument/2006/relationships/image" Target="../media/image22.jpeg"  /><Relationship Id="rId8" Type="http://schemas.openxmlformats.org/officeDocument/2006/relationships/image" Target="../media/image23.jpeg"  /><Relationship Id="rId9" Type="http://schemas.openxmlformats.org/officeDocument/2006/relationships/image" Target="../media/image2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video" Target="https://www.youtube.com/embed/6a8VnvCYrII?feature=oembed" TargetMode="External" /><Relationship Id="rId2" Type="http://schemas.openxmlformats.org/officeDocument/2006/relationships/video" Target="https://www.youtube.com/embed/Q9pvXvA2Tns?feature=oembed" TargetMode="External" /><Relationship Id="rId3" Type="http://schemas.openxmlformats.org/officeDocument/2006/relationships/video" Target="https://www.youtube.com/embed/pDHdLyckAbc?feature=oembed" TargetMode="External" /><Relationship Id="rId4" Type="http://schemas.openxmlformats.org/officeDocument/2006/relationships/slideLayout" Target="../slideLayouts/slideLayout2.xml"  /><Relationship Id="rId5" Type="http://schemas.openxmlformats.org/officeDocument/2006/relationships/image" Target="../media/image29.jpeg"  /><Relationship Id="rId6" Type="http://schemas.openxmlformats.org/officeDocument/2006/relationships/image" Target="../media/image30.jpeg"  /><Relationship Id="rId7" Type="http://schemas.openxmlformats.org/officeDocument/2006/relationships/image" Target="../media/image31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video" Target="https://www.youtube.com/embed/0V-DT2NBIqs?feature=oembed" TargetMode="External"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video" Target="https://www.youtube.com/embed/43GfPlf1V38?feature=oembed" TargetMode="External" /><Relationship Id="rId2" Type="http://schemas.openxmlformats.org/officeDocument/2006/relationships/video" Target="https://www.youtube.com/embed/FXQzKzo5z5U?feature=oembed" TargetMode="External"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33.jpeg"  /><Relationship Id="rId5" Type="http://schemas.openxmlformats.org/officeDocument/2006/relationships/image" Target="../media/image34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video" Target="https://www.youtube.com/embed/9UCvKCkQ5oQ?feature=oembed" TargetMode="External" /><Relationship Id="rId2" Type="http://schemas.openxmlformats.org/officeDocument/2006/relationships/video" Target="https://www.youtube.com/embed/bvXAXDvUj_8?feature=oembed" TargetMode="External"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35.jpeg"  /><Relationship Id="rId5" Type="http://schemas.openxmlformats.org/officeDocument/2006/relationships/image" Target="../media/image36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https://www.youtube.com/embed/TU-xAdI2n3g?feature=oembed" TargetMode="External" /><Relationship Id="rId3" Type="http://schemas.microsoft.com/office/2007/relationships/media" Target="https://www.youtube.com/embed/TU-xAdI2n3g?feature=oembed" TargetMode="External" /><Relationship Id="rId4" Type="http://schemas.openxmlformats.org/officeDocument/2006/relationships/image" Target="../media/image37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sv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22967" y="2349815"/>
            <a:ext cx="5870576" cy="14327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500" b="1" i="1" kern="0" dirty="0">
                <a:solidFill>
                  <a:srgbClr val="FFC000"/>
                </a:solidFill>
                <a:ea typeface="맑은 고딕"/>
              </a:rPr>
              <a:t>DRONE TESTBED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500" kern="0" dirty="0">
                <a:solidFill>
                  <a:schemeClr val="bg1"/>
                </a:solidFill>
                <a:ea typeface="맑은 고딕"/>
              </a:rPr>
              <a:t>원광대학교 전자융합공학과 </a:t>
            </a:r>
            <a:r>
              <a:rPr lang="ko-KR" altLang="en-US" sz="1500" kern="0" dirty="0" err="1">
                <a:solidFill>
                  <a:schemeClr val="bg1"/>
                </a:solidFill>
                <a:ea typeface="맑은 고딕"/>
              </a:rPr>
              <a:t>캡스톤</a:t>
            </a:r>
            <a:r>
              <a:rPr lang="ko-KR" altLang="en-US" sz="1500" kern="0" dirty="0">
                <a:solidFill>
                  <a:schemeClr val="bg1"/>
                </a:solidFill>
                <a:ea typeface="맑은 고딕"/>
              </a:rPr>
              <a:t> 디자인 프로젝트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6625772" y="3204197"/>
            <a:ext cx="4896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809386" y="3375496"/>
            <a:ext cx="1726755" cy="101566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 latinLnBrk="0">
              <a:defRPr/>
            </a:pPr>
            <a:r>
              <a:rPr lang="en-US" altLang="ko-KR" sz="1500" b="1" kern="0" dirty="0">
                <a:solidFill>
                  <a:schemeClr val="bg1"/>
                </a:solidFill>
                <a:ea typeface="맑은 고딕"/>
              </a:rPr>
              <a:t>20152926</a:t>
            </a:r>
            <a:r>
              <a:rPr lang="ko-KR" altLang="en-US" sz="1500" b="1" kern="0" dirty="0">
                <a:solidFill>
                  <a:schemeClr val="bg1"/>
                </a:solidFill>
                <a:ea typeface="맑은 고딕"/>
              </a:rPr>
              <a:t> 김태형</a:t>
            </a:r>
          </a:p>
          <a:p>
            <a:pPr algn="ctr" latinLnBrk="0">
              <a:defRPr/>
            </a:pPr>
            <a:r>
              <a:rPr lang="en-US" altLang="ko-KR" sz="1500" b="1" kern="0" dirty="0">
                <a:solidFill>
                  <a:schemeClr val="bg1"/>
                </a:solidFill>
                <a:ea typeface="맑은 고딕"/>
              </a:rPr>
              <a:t>20162845</a:t>
            </a:r>
            <a:r>
              <a:rPr lang="ko-KR" altLang="en-US" sz="1500" b="1" kern="0" dirty="0">
                <a:solidFill>
                  <a:schemeClr val="bg1"/>
                </a:solidFill>
                <a:ea typeface="맑은 고딕"/>
              </a:rPr>
              <a:t> 이승기</a:t>
            </a:r>
          </a:p>
          <a:p>
            <a:pPr algn="ctr" latinLnBrk="0">
              <a:defRPr/>
            </a:pPr>
            <a:r>
              <a:rPr lang="en-US" altLang="ko-KR" sz="1500" b="1" kern="0" dirty="0">
                <a:solidFill>
                  <a:schemeClr val="bg1"/>
                </a:solidFill>
                <a:ea typeface="맑은 고딕"/>
              </a:rPr>
              <a:t>20162837</a:t>
            </a:r>
            <a:r>
              <a:rPr lang="ko-KR" altLang="en-US" sz="1500" b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500" b="1" kern="0" dirty="0" err="1">
                <a:solidFill>
                  <a:schemeClr val="bg1"/>
                </a:solidFill>
                <a:ea typeface="맑은 고딕"/>
              </a:rPr>
              <a:t>백승표</a:t>
            </a:r>
            <a:endParaRPr lang="ko-KR" altLang="en-US" sz="1500" b="1" kern="0" dirty="0">
              <a:solidFill>
                <a:schemeClr val="bg1"/>
              </a:solidFill>
              <a:ea typeface="맑은 고딕"/>
            </a:endParaRPr>
          </a:p>
          <a:p>
            <a:pPr algn="ctr" latinLnBrk="0">
              <a:defRPr/>
            </a:pPr>
            <a:r>
              <a:rPr lang="en-US" altLang="ko-KR" sz="1500" b="1" kern="0" dirty="0">
                <a:solidFill>
                  <a:schemeClr val="bg1"/>
                </a:solidFill>
                <a:ea typeface="맑은 고딕"/>
              </a:rPr>
              <a:t>20152947</a:t>
            </a:r>
            <a:r>
              <a:rPr lang="ko-KR" altLang="en-US" sz="1500" b="1" kern="0" dirty="0">
                <a:solidFill>
                  <a:schemeClr val="bg1"/>
                </a:solidFill>
                <a:ea typeface="맑은 고딕"/>
              </a:rPr>
              <a:t> 이상민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19250" y="303711"/>
            <a:ext cx="4895850" cy="818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>
                <a:solidFill>
                  <a:srgbClr val="FFC000"/>
                </a:solidFill>
              </a:rPr>
              <a:t>제작과정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733800" y="716300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타원형 19"/>
          <p:cNvSpPr/>
          <p:nvPr/>
        </p:nvSpPr>
        <p:spPr>
          <a:xfrm>
            <a:off x="1234220" y="2109486"/>
            <a:ext cx="2121789" cy="1319514"/>
          </a:xfrm>
          <a:prstGeom prst="wedgeEllipseCallout">
            <a:avLst>
              <a:gd name="adj1" fmla="val -1172"/>
              <a:gd name="adj2" fmla="val 5482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b="1">
                <a:solidFill>
                  <a:schemeClr val="accent4"/>
                </a:solidFill>
                <a:latin typeface="맑은 고딕"/>
                <a:ea typeface="+mn-lt"/>
              </a:rPr>
              <a:t>1. </a:t>
            </a:r>
            <a:r>
              <a:rPr lang="ko-KR" altLang="en-US" sz="1600" b="1">
                <a:solidFill>
                  <a:schemeClr val="accent4"/>
                </a:solidFill>
                <a:latin typeface="맑은 고딕"/>
                <a:ea typeface="맑은 고딕"/>
              </a:rPr>
              <a:t>설계 </a:t>
            </a:r>
          </a:p>
          <a:p>
            <a:pPr algn="ctr">
              <a:defRPr/>
            </a:pPr>
            <a:r>
              <a:rPr lang="ko-KR" altLang="en-US" sz="1600" b="1">
                <a:solidFill>
                  <a:schemeClr val="accent4"/>
                </a:solidFill>
                <a:latin typeface="맑은 고딕"/>
                <a:ea typeface="맑은 고딕"/>
              </a:rPr>
              <a:t>순서 결정 및 </a:t>
            </a:r>
          </a:p>
          <a:p>
            <a:pPr algn="ctr">
              <a:defRPr/>
            </a:pPr>
            <a:r>
              <a:rPr lang="ko-KR" sz="1600" b="1">
                <a:solidFill>
                  <a:schemeClr val="accent4"/>
                </a:solidFill>
                <a:latin typeface="맑은 고딕"/>
                <a:ea typeface="맑은 고딕"/>
              </a:rPr>
              <a:t>회의</a:t>
            </a:r>
            <a:endParaRPr lang="ko-KR" sz="1600" b="1">
              <a:solidFill>
                <a:schemeClr val="accent4"/>
              </a:solidFill>
              <a:ea typeface="+mn-lt"/>
              <a:cs typeface="+mn-lt"/>
            </a:endParaRPr>
          </a:p>
        </p:txBody>
      </p:sp>
      <p:sp>
        <p:nvSpPr>
          <p:cNvPr id="50" name="말풍선: 타원형 20"/>
          <p:cNvSpPr/>
          <p:nvPr/>
        </p:nvSpPr>
        <p:spPr>
          <a:xfrm>
            <a:off x="2712271" y="3734463"/>
            <a:ext cx="2121789" cy="1319514"/>
          </a:xfrm>
          <a:prstGeom prst="wedgeEllipseCallout">
            <a:avLst>
              <a:gd name="adj1" fmla="val -1172"/>
              <a:gd name="adj2" fmla="val 5482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b="1">
                <a:solidFill>
                  <a:schemeClr val="accent4"/>
                </a:solidFill>
                <a:latin typeface="맑은 고딕"/>
                <a:ea typeface="+mn-lt"/>
              </a:rPr>
              <a:t>2. </a:t>
            </a:r>
            <a:r>
              <a:rPr lang="ko-KR" b="1">
                <a:solidFill>
                  <a:schemeClr val="accent4"/>
                </a:solidFill>
                <a:latin typeface="맑은 고딕"/>
                <a:ea typeface="맑은 고딕"/>
              </a:rPr>
              <a:t>모델링</a:t>
            </a:r>
            <a:endParaRPr lang="ko-KR" b="1">
              <a:solidFill>
                <a:schemeClr val="accent4"/>
              </a:solidFill>
              <a:ea typeface="+mn-lt"/>
              <a:cs typeface="+mn-lt"/>
            </a:endParaRPr>
          </a:p>
        </p:txBody>
      </p:sp>
      <p:cxnSp>
        <p:nvCxnSpPr>
          <p:cNvPr id="51" name="직선 연결선 21"/>
          <p:cNvCxnSpPr/>
          <p:nvPr/>
        </p:nvCxnSpPr>
        <p:spPr>
          <a:xfrm>
            <a:off x="2712271" y="3382363"/>
            <a:ext cx="421817" cy="49343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22"/>
          <p:cNvCxnSpPr/>
          <p:nvPr/>
        </p:nvCxnSpPr>
        <p:spPr>
          <a:xfrm flipH="1">
            <a:off x="4430435" y="3391888"/>
            <a:ext cx="427224" cy="48390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말풍선: 타원형 23"/>
          <p:cNvSpPr/>
          <p:nvPr/>
        </p:nvSpPr>
        <p:spPr>
          <a:xfrm>
            <a:off x="4165259" y="2109485"/>
            <a:ext cx="2121789" cy="1319514"/>
          </a:xfrm>
          <a:prstGeom prst="wedgeEllipseCallout">
            <a:avLst>
              <a:gd name="adj1" fmla="val -1172"/>
              <a:gd name="adj2" fmla="val 5482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b="1">
                <a:solidFill>
                  <a:schemeClr val="accent4"/>
                </a:solidFill>
                <a:latin typeface="맑은 고딕"/>
                <a:ea typeface="+mn-lt"/>
              </a:rPr>
              <a:t>3. </a:t>
            </a:r>
            <a:r>
              <a:rPr lang="ko-KR" b="1">
                <a:solidFill>
                  <a:schemeClr val="accent4"/>
                </a:solidFill>
                <a:latin typeface="맑은 고딕"/>
                <a:ea typeface="맑은 고딕"/>
              </a:rPr>
              <a:t>센서 제어</a:t>
            </a:r>
            <a:endParaRPr lang="ko-KR" b="1">
              <a:solidFill>
                <a:schemeClr val="accent4"/>
              </a:solidFill>
              <a:ea typeface="+mn-lt"/>
              <a:cs typeface="+mn-lt"/>
            </a:endParaRPr>
          </a:p>
        </p:txBody>
      </p:sp>
      <p:sp>
        <p:nvSpPr>
          <p:cNvPr id="54" name="말풍선: 타원형 24"/>
          <p:cNvSpPr/>
          <p:nvPr/>
        </p:nvSpPr>
        <p:spPr>
          <a:xfrm>
            <a:off x="5719937" y="3719481"/>
            <a:ext cx="2121789" cy="1319514"/>
          </a:xfrm>
          <a:prstGeom prst="wedgeEllipseCallout">
            <a:avLst>
              <a:gd name="adj1" fmla="val -1172"/>
              <a:gd name="adj2" fmla="val 5482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b="1">
                <a:solidFill>
                  <a:schemeClr val="accent4"/>
                </a:solidFill>
                <a:latin typeface="맑은 고딕"/>
                <a:ea typeface="+mn-lt"/>
              </a:rPr>
              <a:t>4. </a:t>
            </a:r>
            <a:r>
              <a:rPr lang="ko-KR" b="1">
                <a:solidFill>
                  <a:schemeClr val="accent4"/>
                </a:solidFill>
                <a:latin typeface="맑은 고딕"/>
                <a:ea typeface="맑은 고딕"/>
              </a:rPr>
              <a:t>작품 제작</a:t>
            </a:r>
            <a:endParaRPr lang="ko-KR" b="1">
              <a:solidFill>
                <a:schemeClr val="accent4"/>
              </a:solidFill>
              <a:ea typeface="+mn-lt"/>
              <a:cs typeface="+mn-lt"/>
            </a:endParaRPr>
          </a:p>
        </p:txBody>
      </p:sp>
      <p:cxnSp>
        <p:nvCxnSpPr>
          <p:cNvPr id="55" name="직선 연결선 25"/>
          <p:cNvCxnSpPr/>
          <p:nvPr/>
        </p:nvCxnSpPr>
        <p:spPr>
          <a:xfrm>
            <a:off x="5666908" y="3365068"/>
            <a:ext cx="429092" cy="51072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말풍선: 타원형 27"/>
          <p:cNvSpPr/>
          <p:nvPr/>
        </p:nvSpPr>
        <p:spPr>
          <a:xfrm>
            <a:off x="7197481" y="2109485"/>
            <a:ext cx="2121789" cy="1319514"/>
          </a:xfrm>
          <a:prstGeom prst="wedgeEllipseCallout">
            <a:avLst>
              <a:gd name="adj1" fmla="val -1172"/>
              <a:gd name="adj2" fmla="val 5482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b="1">
                <a:solidFill>
                  <a:schemeClr val="accent4"/>
                </a:solidFill>
                <a:latin typeface="맑은 고딕"/>
                <a:ea typeface="+mn-lt"/>
              </a:rPr>
              <a:t>5. </a:t>
            </a:r>
            <a:r>
              <a:rPr lang="ko-KR" b="1">
                <a:solidFill>
                  <a:schemeClr val="accent4"/>
                </a:solidFill>
                <a:latin typeface="맑은 고딕"/>
                <a:ea typeface="맑은 고딕"/>
              </a:rPr>
              <a:t>작품 시연</a:t>
            </a:r>
            <a:endParaRPr lang="ko-KR" altLang="en-US" b="1">
              <a:solidFill>
                <a:schemeClr val="accent4"/>
              </a:solidFill>
              <a:ea typeface="+mn-lt"/>
              <a:cs typeface="+mn-lt"/>
            </a:endParaRPr>
          </a:p>
        </p:txBody>
      </p:sp>
      <p:cxnSp>
        <p:nvCxnSpPr>
          <p:cNvPr id="57" name="직선 연결선 35"/>
          <p:cNvCxnSpPr/>
          <p:nvPr/>
        </p:nvCxnSpPr>
        <p:spPr>
          <a:xfrm flipH="1">
            <a:off x="7467531" y="3382363"/>
            <a:ext cx="427224" cy="48390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타원형 26"/>
          <p:cNvSpPr/>
          <p:nvPr/>
        </p:nvSpPr>
        <p:spPr>
          <a:xfrm>
            <a:off x="8819156" y="3701806"/>
            <a:ext cx="2121789" cy="1319514"/>
          </a:xfrm>
          <a:prstGeom prst="wedgeEllipseCallout">
            <a:avLst>
              <a:gd name="adj1" fmla="val -1172"/>
              <a:gd name="adj2" fmla="val 5482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b="1">
                <a:solidFill>
                  <a:schemeClr val="accent4"/>
                </a:solidFill>
                <a:latin typeface="맑은 고딕"/>
                <a:ea typeface="+mn-lt"/>
              </a:rPr>
              <a:t>6. </a:t>
            </a:r>
            <a:r>
              <a:rPr lang="ko-KR" altLang="en-US" b="1">
                <a:solidFill>
                  <a:schemeClr val="accent4"/>
                </a:solidFill>
                <a:latin typeface="맑은 고딕"/>
                <a:ea typeface="맑은 고딕"/>
              </a:rPr>
              <a:t>실험 및</a:t>
            </a:r>
          </a:p>
          <a:p>
            <a:pPr algn="ctr">
              <a:defRPr/>
            </a:pPr>
            <a:r>
              <a:rPr lang="ko-KR" altLang="en-US" b="1">
                <a:solidFill>
                  <a:schemeClr val="accent4"/>
                </a:solidFill>
                <a:latin typeface="맑은 고딕"/>
                <a:ea typeface="맑은 고딕"/>
              </a:rPr>
              <a:t> </a:t>
            </a:r>
            <a:r>
              <a:rPr lang="ko-KR" b="1">
                <a:solidFill>
                  <a:schemeClr val="accent4"/>
                </a:solidFill>
                <a:latin typeface="맑은 고딕"/>
                <a:ea typeface="맑은 고딕"/>
              </a:rPr>
              <a:t>문제점 보완</a:t>
            </a:r>
            <a:endParaRPr lang="en-US" altLang="ko-KR" b="1">
              <a:solidFill>
                <a:schemeClr val="accent4"/>
              </a:solidFill>
              <a:ea typeface="+mn-lt"/>
              <a:cs typeface="+mn-lt"/>
            </a:endParaRPr>
          </a:p>
        </p:txBody>
      </p:sp>
      <p:cxnSp>
        <p:nvCxnSpPr>
          <p:cNvPr id="59" name="직선 연결선 29"/>
          <p:cNvCxnSpPr/>
          <p:nvPr/>
        </p:nvCxnSpPr>
        <p:spPr>
          <a:xfrm>
            <a:off x="8819156" y="3349706"/>
            <a:ext cx="421817" cy="49343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4895850" cy="81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>
                <a:solidFill>
                  <a:srgbClr val="FFC000"/>
                </a:solidFill>
              </a:rPr>
              <a:t>3D </a:t>
            </a:r>
            <a:r>
              <a:rPr lang="ko-KR" altLang="en-US" sz="3200" b="1" kern="0">
                <a:solidFill>
                  <a:srgbClr val="FFC000"/>
                </a:solidFill>
              </a:rPr>
              <a:t>모델링 수정 및 보완</a:t>
            </a: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86525" y="782976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42"/>
          <p:cNvSpPr txBox="1"/>
          <p:nvPr/>
        </p:nvSpPr>
        <p:spPr>
          <a:xfrm>
            <a:off x="609600" y="1197268"/>
            <a:ext cx="3269307" cy="829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초기 모델링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cs typeface="Aharoni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423" y="1956210"/>
            <a:ext cx="4294732" cy="442195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0441" y="1988600"/>
            <a:ext cx="2946884" cy="4371009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51187" y="1988620"/>
            <a:ext cx="3488389" cy="43571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4895850" cy="81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>
                <a:solidFill>
                  <a:srgbClr val="FFC000"/>
                </a:solidFill>
              </a:rPr>
              <a:t>3D </a:t>
            </a:r>
            <a:r>
              <a:rPr lang="ko-KR" altLang="en-US" sz="3200" b="1" kern="0">
                <a:solidFill>
                  <a:srgbClr val="FFC000"/>
                </a:solidFill>
              </a:rPr>
              <a:t>모델링 수정 및 보완</a:t>
            </a: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86525" y="782976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42"/>
          <p:cNvSpPr txBox="1"/>
          <p:nvPr/>
        </p:nvSpPr>
        <p:spPr>
          <a:xfrm>
            <a:off x="666750" y="1206793"/>
            <a:ext cx="3269307" cy="829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외형 최종 모델링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cs typeface="Aharoni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90844" y="2231491"/>
            <a:ext cx="4041793" cy="2853287"/>
          </a:xfrm>
          <a:prstGeom prst="rect">
            <a:avLst/>
          </a:prstGeom>
        </p:spPr>
      </p:pic>
      <p:cxnSp>
        <p:nvCxnSpPr>
          <p:cNvPr id="89" name="직선 화살표 연결선 88"/>
          <p:cNvCxnSpPr/>
          <p:nvPr/>
        </p:nvCxnSpPr>
        <p:spPr>
          <a:xfrm flipV="1">
            <a:off x="8877300" y="2533649"/>
            <a:ext cx="809625" cy="14287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42"/>
          <p:cNvSpPr txBox="1"/>
          <p:nvPr/>
        </p:nvSpPr>
        <p:spPr>
          <a:xfrm>
            <a:off x="9623896" y="2316455"/>
            <a:ext cx="2412057" cy="434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팔각형 </a:t>
            </a:r>
            <a:r>
              <a:rPr kumimoji="0" lang="ko-KR" altLang="en-US" sz="1700" b="1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드론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고정 </a:t>
            </a:r>
            <a:r>
              <a:rPr lang="ko-KR" altLang="en-US" sz="1700" b="1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베드</a:t>
            </a:r>
            <a:endParaRPr lang="ko-KR" altLang="en-US" sz="1700" b="1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1" name="직선 화살표 연결선 90"/>
          <p:cNvCxnSpPr/>
          <p:nvPr/>
        </p:nvCxnSpPr>
        <p:spPr>
          <a:xfrm flipV="1">
            <a:off x="8877300" y="2733674"/>
            <a:ext cx="828675" cy="695325"/>
          </a:xfrm>
          <a:prstGeom prst="straightConnector1">
            <a:avLst/>
          </a:prstGeom>
          <a:noFill/>
          <a:ln w="57150" cap="flat" cmpd="sng" algn="ctr">
            <a:solidFill>
              <a:srgbClr val="FFC000"/>
            </a:solidFill>
            <a:prstDash val="solid"/>
            <a:miter/>
            <a:tailEnd type="arrow"/>
          </a:ln>
        </p:spPr>
      </p:cxnSp>
      <p:cxnSp>
        <p:nvCxnSpPr>
          <p:cNvPr id="92" name="직선 화살표 연결선 91"/>
          <p:cNvCxnSpPr/>
          <p:nvPr/>
        </p:nvCxnSpPr>
        <p:spPr>
          <a:xfrm flipV="1">
            <a:off x="8734426" y="4029074"/>
            <a:ext cx="981075" cy="247650"/>
          </a:xfrm>
          <a:prstGeom prst="straightConnector1">
            <a:avLst/>
          </a:prstGeom>
          <a:noFill/>
          <a:ln w="57150" cap="flat" cmpd="sng" algn="ctr">
            <a:solidFill>
              <a:srgbClr val="FFC000"/>
            </a:solidFill>
            <a:prstDash val="solid"/>
            <a:miter/>
            <a:tailEnd type="arrow"/>
          </a:ln>
        </p:spPr>
      </p:cxnSp>
      <p:sp>
        <p:nvSpPr>
          <p:cNvPr id="93" name="TextBox 42"/>
          <p:cNvSpPr txBox="1"/>
          <p:nvPr/>
        </p:nvSpPr>
        <p:spPr>
          <a:xfrm>
            <a:off x="9623896" y="3719512"/>
            <a:ext cx="2412057" cy="8266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팔각형 </a:t>
            </a:r>
            <a:r>
              <a:rPr kumimoji="0" lang="ko-KR" altLang="en-US" sz="1700" b="1" i="0" u="none" strike="noStrike" kern="1200" cap="none" spc="0" normalizeH="0" baseline="0" dirty="0" err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드론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고정 </a:t>
            </a:r>
            <a:r>
              <a:rPr lang="ko-KR" altLang="en-US" sz="1700" b="1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베드</a:t>
            </a:r>
            <a:endParaRPr lang="ko-KR" altLang="en-US" sz="1700" b="1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지지대</a:t>
            </a:r>
            <a:endParaRPr lang="ko-KR" altLang="en-US" sz="1700" b="1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423" y="2213386"/>
            <a:ext cx="4294732" cy="3069404"/>
          </a:xfrm>
          <a:prstGeom prst="rect">
            <a:avLst/>
          </a:prstGeom>
        </p:spPr>
      </p:pic>
      <p:sp>
        <p:nvSpPr>
          <p:cNvPr id="95" name="화살표: 오른쪽 94"/>
          <p:cNvSpPr/>
          <p:nvPr/>
        </p:nvSpPr>
        <p:spPr>
          <a:xfrm>
            <a:off x="4714875" y="3429000"/>
            <a:ext cx="561975" cy="6715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TextBox 42"/>
          <p:cNvSpPr txBox="1"/>
          <p:nvPr/>
        </p:nvSpPr>
        <p:spPr>
          <a:xfrm>
            <a:off x="4160193" y="5616868"/>
            <a:ext cx="8031807" cy="591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내접원 부분은 원형으로 절단이 안돼 팔각형 내접원으로 변경</a:t>
            </a:r>
          </a:p>
        </p:txBody>
      </p:sp>
      <p:cxnSp>
        <p:nvCxnSpPr>
          <p:cNvPr id="97" name="직선 화살표 연결선 96"/>
          <p:cNvCxnSpPr/>
          <p:nvPr/>
        </p:nvCxnSpPr>
        <p:spPr>
          <a:xfrm>
            <a:off x="7115179" y="4772026"/>
            <a:ext cx="114296" cy="842960"/>
          </a:xfrm>
          <a:prstGeom prst="straightConnector1">
            <a:avLst/>
          </a:prstGeom>
          <a:noFill/>
          <a:ln w="57150" cap="flat" cmpd="sng" algn="ctr">
            <a:solidFill>
              <a:srgbClr val="FFC000"/>
            </a:solidFill>
            <a:prstDash val="solid"/>
            <a:miter/>
            <a:tailEnd type="arrow"/>
          </a:ln>
        </p:spPr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4895850" cy="81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>
                <a:solidFill>
                  <a:srgbClr val="FFC000"/>
                </a:solidFill>
              </a:rPr>
              <a:t>3D </a:t>
            </a:r>
            <a:r>
              <a:rPr lang="ko-KR" altLang="en-US" sz="3200" b="1" kern="0">
                <a:solidFill>
                  <a:srgbClr val="FFC000"/>
                </a:solidFill>
              </a:rPr>
              <a:t>모델링 수정 및 보완</a:t>
            </a: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86525" y="782976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42"/>
          <p:cNvSpPr txBox="1"/>
          <p:nvPr/>
        </p:nvSpPr>
        <p:spPr>
          <a:xfrm>
            <a:off x="638175" y="1197268"/>
            <a:ext cx="3269307" cy="829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모델링 연결부 부분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cs typeface="Aharoni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57572" y="1508662"/>
            <a:ext cx="2770980" cy="1594734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57610" y="3291136"/>
            <a:ext cx="2781687" cy="1595188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82440" y="5120529"/>
            <a:ext cx="2748459" cy="151279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3423" y="1768476"/>
            <a:ext cx="3867149" cy="4546599"/>
          </a:xfrm>
          <a:prstGeom prst="rect">
            <a:avLst/>
          </a:prstGeom>
        </p:spPr>
      </p:pic>
      <p:cxnSp>
        <p:nvCxnSpPr>
          <p:cNvPr id="90" name="직선 화살표 연결선 89"/>
          <p:cNvCxnSpPr/>
          <p:nvPr/>
        </p:nvCxnSpPr>
        <p:spPr>
          <a:xfrm flipV="1">
            <a:off x="2724150" y="2471737"/>
            <a:ext cx="2362200" cy="52387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2695575" y="4967287"/>
            <a:ext cx="2486025" cy="7239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3676651" y="3786187"/>
            <a:ext cx="1476374" cy="21907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20161" y="1695450"/>
            <a:ext cx="3171825" cy="4267200"/>
          </a:xfrm>
          <a:prstGeom prst="rect">
            <a:avLst/>
          </a:prstGeom>
        </p:spPr>
      </p:pic>
      <p:sp>
        <p:nvSpPr>
          <p:cNvPr id="95" name="화살표: 오른쪽 94"/>
          <p:cNvSpPr/>
          <p:nvPr/>
        </p:nvSpPr>
        <p:spPr>
          <a:xfrm>
            <a:off x="8329613" y="3576637"/>
            <a:ext cx="542925" cy="6953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03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4895850" cy="81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>
                <a:solidFill>
                  <a:srgbClr val="ffc000"/>
                </a:solidFill>
              </a:rPr>
              <a:t>3D </a:t>
            </a:r>
            <a:r>
              <a:rPr lang="ko-KR" altLang="en-US" sz="3200" b="1" kern="0">
                <a:solidFill>
                  <a:srgbClr val="ffc000"/>
                </a:solidFill>
              </a:rPr>
              <a:t>모델링 수정 및 보완</a:t>
            </a: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86525" y="782976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42"/>
          <p:cNvSpPr txBox="1"/>
          <p:nvPr/>
        </p:nvSpPr>
        <p:spPr>
          <a:xfrm>
            <a:off x="619126" y="1187743"/>
            <a:ext cx="3555056" cy="829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내접원 지지대 연결부 부분</a:t>
            </a:r>
            <a:endParaRPr kumimoji="0" lang="ko-KR" altLang="en-US" sz="22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cs typeface="Aharoni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6535" y="2782767"/>
            <a:ext cx="3241382" cy="2122607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81271" y="2736491"/>
            <a:ext cx="2952268" cy="221345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797" y="1873251"/>
            <a:ext cx="3867149" cy="4375149"/>
          </a:xfrm>
          <a:prstGeom prst="rect">
            <a:avLst/>
          </a:prstGeom>
        </p:spPr>
      </p:pic>
      <p:cxnSp>
        <p:nvCxnSpPr>
          <p:cNvPr id="90" name="직선 화살표 연결선 89"/>
          <p:cNvCxnSpPr/>
          <p:nvPr/>
        </p:nvCxnSpPr>
        <p:spPr>
          <a:xfrm flipV="1">
            <a:off x="2671762" y="4310062"/>
            <a:ext cx="2286000" cy="55245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2614612" y="2767012"/>
            <a:ext cx="2314575" cy="77152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화살표: 오른쪽 91"/>
          <p:cNvSpPr/>
          <p:nvPr/>
        </p:nvSpPr>
        <p:spPr>
          <a:xfrm>
            <a:off x="8234361" y="3500437"/>
            <a:ext cx="542925" cy="7048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4895850" cy="81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>
                <a:solidFill>
                  <a:srgbClr val="FFC000"/>
                </a:solidFill>
              </a:rPr>
              <a:t>외형 제작 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686300" y="802027"/>
            <a:ext cx="7048500" cy="1236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9826" y="1408450"/>
            <a:ext cx="2421611" cy="206216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1775" y="1238249"/>
            <a:ext cx="2066924" cy="2493426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4476" y="1212851"/>
            <a:ext cx="2105023" cy="2539387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39353" y="1212851"/>
            <a:ext cx="1962149" cy="2513534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7471262" y="1494809"/>
            <a:ext cx="2533580" cy="1963451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230510" y="4067174"/>
            <a:ext cx="2077792" cy="2609850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0499" y="4032249"/>
            <a:ext cx="2047875" cy="2597151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652713" y="4048125"/>
            <a:ext cx="2127477" cy="260032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24772" y="4146553"/>
            <a:ext cx="1924049" cy="251142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91725" y="4143377"/>
            <a:ext cx="2050255" cy="2571748"/>
          </a:xfrm>
          <a:prstGeom prst="rect">
            <a:avLst/>
          </a:prstGeom>
        </p:spPr>
      </p:pic>
      <p:sp>
        <p:nvSpPr>
          <p:cNvPr id="84" name="화살표: 오른쪽 83"/>
          <p:cNvSpPr/>
          <p:nvPr/>
        </p:nvSpPr>
        <p:spPr>
          <a:xfrm>
            <a:off x="2405062" y="2405062"/>
            <a:ext cx="266700" cy="4381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화살표: 오른쪽 85"/>
          <p:cNvSpPr/>
          <p:nvPr/>
        </p:nvSpPr>
        <p:spPr>
          <a:xfrm>
            <a:off x="4948237" y="2386012"/>
            <a:ext cx="266700" cy="438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7" name="화살표: 오른쪽 86"/>
          <p:cNvSpPr/>
          <p:nvPr/>
        </p:nvSpPr>
        <p:spPr>
          <a:xfrm>
            <a:off x="7481887" y="2347912"/>
            <a:ext cx="266700" cy="438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8" name="화살표: 오른쪽 87"/>
          <p:cNvSpPr/>
          <p:nvPr/>
        </p:nvSpPr>
        <p:spPr>
          <a:xfrm>
            <a:off x="9748838" y="2357437"/>
            <a:ext cx="266700" cy="438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9" name="화살표: 오른쪽 88"/>
          <p:cNvSpPr/>
          <p:nvPr/>
        </p:nvSpPr>
        <p:spPr>
          <a:xfrm>
            <a:off x="2366962" y="5129213"/>
            <a:ext cx="266700" cy="438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0" name="화살표: 오른쪽 89"/>
          <p:cNvSpPr/>
          <p:nvPr/>
        </p:nvSpPr>
        <p:spPr>
          <a:xfrm>
            <a:off x="4843463" y="5167312"/>
            <a:ext cx="266700" cy="438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화살표: 오른쪽 90"/>
          <p:cNvSpPr/>
          <p:nvPr/>
        </p:nvSpPr>
        <p:spPr>
          <a:xfrm>
            <a:off x="7405688" y="5157787"/>
            <a:ext cx="266700" cy="438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2" name="화살표: 오른쪽 91"/>
          <p:cNvSpPr/>
          <p:nvPr/>
        </p:nvSpPr>
        <p:spPr>
          <a:xfrm>
            <a:off x="9682162" y="5138737"/>
            <a:ext cx="266700" cy="438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5476875" cy="81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>
                <a:solidFill>
                  <a:srgbClr val="FFC000"/>
                </a:solidFill>
              </a:rPr>
              <a:t>완성된 작품 주요 부품 설명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6972000" y="802026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474368" y="1720239"/>
            <a:ext cx="3243262" cy="4324350"/>
          </a:xfrm>
          <a:prstGeom prst="flowChartProcess">
            <a:avLst/>
          </a:prstGeom>
          <a:effectLst>
            <a:softEdge rad="127000"/>
          </a:effectLst>
        </p:spPr>
      </p:pic>
      <p:sp>
        <p:nvSpPr>
          <p:cNvPr id="73" name="TextBox 42"/>
          <p:cNvSpPr txBox="1"/>
          <p:nvPr/>
        </p:nvSpPr>
        <p:spPr>
          <a:xfrm>
            <a:off x="0" y="2538388"/>
            <a:ext cx="2192983" cy="890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사용된 센서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엡솔루트 엔코더 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: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 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3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개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IMU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 센서 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: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 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1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개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7343775" y="1848826"/>
            <a:ext cx="2171700" cy="23812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rot="10800000" flipV="1">
            <a:off x="2781300" y="1963126"/>
            <a:ext cx="1790700" cy="29527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6591296" y="2801326"/>
            <a:ext cx="2524130" cy="319087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6553201" y="3934801"/>
            <a:ext cx="2943224" cy="46672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rot="10800000" flipV="1">
            <a:off x="2971800" y="3601427"/>
            <a:ext cx="2771774" cy="9524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6715125" y="4211025"/>
            <a:ext cx="2590800" cy="1095376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rot="10800000" flipV="1">
            <a:off x="3171825" y="4973027"/>
            <a:ext cx="2009774" cy="1905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42"/>
          <p:cNvSpPr txBox="1"/>
          <p:nvPr/>
        </p:nvSpPr>
        <p:spPr>
          <a:xfrm>
            <a:off x="0" y="4265197"/>
            <a:ext cx="2192983" cy="257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기타 부품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커플링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알루미늄 프로파일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알루미늄 복합패널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MDF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판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브라켓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알루미늄 봉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베어링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스냅링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조절 좌</a:t>
            </a:r>
          </a:p>
        </p:txBody>
      </p:sp>
      <p:sp>
        <p:nvSpPr>
          <p:cNvPr id="83" name="TextBox 42"/>
          <p:cNvSpPr txBox="1"/>
          <p:nvPr/>
        </p:nvSpPr>
        <p:spPr>
          <a:xfrm>
            <a:off x="1295400" y="2102143"/>
            <a:ext cx="1564332" cy="64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프로파일 브라켓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cs typeface="Aharoni"/>
            </a:endParaRPr>
          </a:p>
        </p:txBody>
      </p:sp>
      <p:sp>
        <p:nvSpPr>
          <p:cNvPr id="84" name="TextBox 42"/>
          <p:cNvSpPr txBox="1"/>
          <p:nvPr/>
        </p:nvSpPr>
        <p:spPr>
          <a:xfrm>
            <a:off x="2162175" y="3429000"/>
            <a:ext cx="992832" cy="64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MDF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판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cs typeface="Aharoni"/>
            </a:endParaRPr>
          </a:p>
        </p:txBody>
      </p:sp>
      <p:sp>
        <p:nvSpPr>
          <p:cNvPr id="85" name="TextBox 42"/>
          <p:cNvSpPr txBox="1"/>
          <p:nvPr/>
        </p:nvSpPr>
        <p:spPr>
          <a:xfrm>
            <a:off x="1895473" y="4762500"/>
            <a:ext cx="1430982" cy="64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일자형 브라켓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cs typeface="Aharoni"/>
            </a:endParaRPr>
          </a:p>
        </p:txBody>
      </p:sp>
      <p:sp>
        <p:nvSpPr>
          <p:cNvPr id="86" name="TextBox 42"/>
          <p:cNvSpPr txBox="1"/>
          <p:nvPr/>
        </p:nvSpPr>
        <p:spPr>
          <a:xfrm>
            <a:off x="9582150" y="1819275"/>
            <a:ext cx="992832" cy="96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알루미늄 프로파일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cs typeface="Aharoni"/>
            </a:endParaRPr>
          </a:p>
        </p:txBody>
      </p:sp>
      <p:sp>
        <p:nvSpPr>
          <p:cNvPr id="87" name="TextBox 42"/>
          <p:cNvSpPr txBox="1"/>
          <p:nvPr/>
        </p:nvSpPr>
        <p:spPr>
          <a:xfrm>
            <a:off x="9191625" y="2745105"/>
            <a:ext cx="992832" cy="96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알루미늄 복합패널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cs typeface="Aharoni"/>
            </a:endParaRPr>
          </a:p>
        </p:txBody>
      </p:sp>
      <p:sp>
        <p:nvSpPr>
          <p:cNvPr id="88" name="TextBox 42"/>
          <p:cNvSpPr txBox="1"/>
          <p:nvPr/>
        </p:nvSpPr>
        <p:spPr>
          <a:xfrm>
            <a:off x="9525000" y="4088130"/>
            <a:ext cx="1926282" cy="729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내접원 연결부 브라켓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알루미늄 봉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스냅링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  <p:sp>
        <p:nvSpPr>
          <p:cNvPr id="89" name="TextBox 42"/>
          <p:cNvSpPr txBox="1"/>
          <p:nvPr/>
        </p:nvSpPr>
        <p:spPr>
          <a:xfrm>
            <a:off x="9382124" y="5126355"/>
            <a:ext cx="1459557" cy="415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엔코더 브라켓</a:t>
            </a:r>
          </a:p>
        </p:txBody>
      </p:sp>
      <p:cxnSp>
        <p:nvCxnSpPr>
          <p:cNvPr id="90" name="직선 화살표 연결선 89"/>
          <p:cNvCxnSpPr/>
          <p:nvPr/>
        </p:nvCxnSpPr>
        <p:spPr>
          <a:xfrm rot="10800000" flipV="1">
            <a:off x="3819525" y="4168174"/>
            <a:ext cx="2867026" cy="154304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42"/>
          <p:cNvSpPr txBox="1"/>
          <p:nvPr/>
        </p:nvSpPr>
        <p:spPr>
          <a:xfrm>
            <a:off x="3086098" y="5507350"/>
            <a:ext cx="1459558" cy="40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커플링</a:t>
            </a:r>
          </a:p>
        </p:txBody>
      </p:sp>
      <p:sp>
        <p:nvSpPr>
          <p:cNvPr id="92" name="TextBox 42"/>
          <p:cNvSpPr txBox="1"/>
          <p:nvPr/>
        </p:nvSpPr>
        <p:spPr>
          <a:xfrm>
            <a:off x="0" y="3429000"/>
            <a:ext cx="2192983" cy="883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3D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모델링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내접원 브라켓 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: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 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8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개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엔코더 브라켓 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: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 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3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개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07994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srgbClr val="FFC000"/>
                </a:solidFill>
                <a:ea typeface="맑은 고딕"/>
              </a:rPr>
              <a:t>03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6"/>
            <a:ext cx="4895850" cy="751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srgbClr val="FFC000"/>
                </a:solidFill>
              </a:rPr>
              <a:t>센서 동작 원리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672542" y="688783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8888" y="1814178"/>
            <a:ext cx="2991171" cy="2877221"/>
          </a:xfrm>
          <a:prstGeom prst="rect">
            <a:avLst/>
          </a:prstGeom>
        </p:spPr>
      </p:pic>
      <p:sp>
        <p:nvSpPr>
          <p:cNvPr id="39" name="직사각형 35"/>
          <p:cNvSpPr/>
          <p:nvPr/>
        </p:nvSpPr>
        <p:spPr>
          <a:xfrm>
            <a:off x="1495553" y="4993215"/>
            <a:ext cx="3090198" cy="82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ABSOIUTE ENCODER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    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각도 센서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  <p:sp>
        <p:nvSpPr>
          <p:cNvPr id="40" name="직사각형 35"/>
          <p:cNvSpPr/>
          <p:nvPr/>
        </p:nvSpPr>
        <p:spPr>
          <a:xfrm>
            <a:off x="6829553" y="4993215"/>
            <a:ext cx="3090198" cy="82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IMU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센서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기울기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각속도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측정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9351" y="1769648"/>
            <a:ext cx="2914777" cy="2966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srgbClr val="FFC000"/>
                </a:solidFill>
                <a:ea typeface="맑은 고딕"/>
              </a:rPr>
              <a:t>03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772275" y="697251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42"/>
          <p:cNvSpPr txBox="1"/>
          <p:nvPr/>
        </p:nvSpPr>
        <p:spPr>
          <a:xfrm>
            <a:off x="1606306" y="5086594"/>
            <a:ext cx="3049254" cy="8697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오실로스코프를 이용하여 엔코더 파형측정</a:t>
            </a:r>
            <a:endParaRPr kumimoji="0" lang="ko-KR" altLang="en-US" b="1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6" name="직사각형 9"/>
          <p:cNvSpPr/>
          <p:nvPr/>
        </p:nvSpPr>
        <p:spPr>
          <a:xfrm>
            <a:off x="1475466" y="254314"/>
            <a:ext cx="5870576" cy="10391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3100" b="1" kern="0" dirty="0" err="1">
                <a:solidFill>
                  <a:srgbClr val="FFC000"/>
                </a:solidFill>
                <a:ea typeface="맑은 고딕"/>
              </a:rPr>
              <a:t>엔코더</a:t>
            </a:r>
            <a:r>
              <a:rPr lang="ko-KR" altLang="en-US" sz="3100" b="1" kern="0" dirty="0">
                <a:solidFill>
                  <a:srgbClr val="FFC000"/>
                </a:solidFill>
                <a:ea typeface="맑은 고딕"/>
              </a:rPr>
              <a:t> 센서 실험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050" b="1" kern="0" dirty="0">
                <a:solidFill>
                  <a:srgbClr val="FFFFFF"/>
                </a:solidFill>
                <a:latin typeface="맑은 고딕"/>
                <a:ea typeface="맑은 고딕"/>
              </a:rPr>
              <a:t>ABSOIUTE　ENCODER</a:t>
            </a:r>
            <a:endParaRPr lang="ko-KR"/>
          </a:p>
        </p:txBody>
      </p:sp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F10F590A-30B8-4C13-9ACF-C994C32536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203462" y="892663"/>
            <a:ext cx="4572000" cy="2571750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CA164456-738C-4B86-B68C-19572A2CE4F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25231" y="2436202"/>
            <a:ext cx="4572000" cy="257175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880B0A5C-DDFC-485F-A67E-48B6C97901EC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6193693" y="3940664"/>
            <a:ext cx="4572000" cy="2571750"/>
          </a:xfrm>
          <a:prstGeom prst="rect">
            <a:avLst/>
          </a:prstGeom>
        </p:spPr>
      </p:pic>
      <p:sp>
        <p:nvSpPr>
          <p:cNvPr id="10" name="TextBox 42">
            <a:extLst>
              <a:ext uri="{FF2B5EF4-FFF2-40B4-BE49-F238E27FC236}">
                <a16:creationId xmlns:a16="http://schemas.microsoft.com/office/drawing/2014/main" id="{DF9D931D-015F-495B-AF0C-46680407DB12}"/>
              </a:ext>
            </a:extLst>
          </p:cNvPr>
          <p:cNvSpPr txBox="1"/>
          <p:nvPr/>
        </p:nvSpPr>
        <p:spPr>
          <a:xfrm>
            <a:off x="7585074" y="3464901"/>
            <a:ext cx="2375178" cy="4542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엔코더 1개측정</a:t>
            </a:r>
            <a:endParaRPr kumimoji="0" lang="ko-KR" altLang="en-US" b="1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9B791AC7-2353-4E3B-B133-074C87D71CFE}"/>
              </a:ext>
            </a:extLst>
          </p:cNvPr>
          <p:cNvSpPr txBox="1"/>
          <p:nvPr/>
        </p:nvSpPr>
        <p:spPr>
          <a:xfrm>
            <a:off x="7585074" y="6405439"/>
            <a:ext cx="2375178" cy="4542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엔코더 3개측정</a:t>
            </a:r>
            <a:endParaRPr kumimoji="0" lang="ko-KR" altLang="en-US" b="1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srgbClr val="FFC000"/>
                </a:solidFill>
                <a:ea typeface="맑은 고딕"/>
              </a:rPr>
              <a:t>03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772275" y="697251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9"/>
          <p:cNvSpPr/>
          <p:nvPr/>
        </p:nvSpPr>
        <p:spPr>
          <a:xfrm>
            <a:off x="1475466" y="254314"/>
            <a:ext cx="5870576" cy="10391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3100" b="1" kern="0" dirty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커맨드 입력을 통한 </a:t>
            </a:r>
            <a:r>
              <a:rPr lang="ko-KR" altLang="en-US" sz="3100" b="1" kern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센서 제어</a:t>
            </a:r>
            <a:endParaRPr lang="ko-KR" altLang="en-US" sz="3100" b="1" u="none" strike="noStrike" kern="0" cap="none" spc="0" normalizeH="0" baseline="0" dirty="0">
              <a:solidFill>
                <a:srgbClr val="FFC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50" b="1" i="0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ABSOIUTE　ENCODER</a:t>
            </a:r>
            <a:endParaRPr lang="en-US" altLang="ko-KR" sz="1050" b="1" i="0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Picture 5">
            <a:hlinkClick r:id="" action="ppaction://media"/>
            <a:extLst>
              <a:ext uri="{FF2B5EF4-FFF2-40B4-BE49-F238E27FC236}">
                <a16:creationId xmlns:a16="http://schemas.microsoft.com/office/drawing/2014/main" id="{9311DB4D-FDDE-4FA9-B480-A1D1E197FB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3846" y="1410433"/>
            <a:ext cx="9661769" cy="44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1835"/>
      </p:ext>
    </p:extLst>
  </p:cSld>
  <p:clrMapOvr>
    <a:masterClrMapping/>
  </p:clrMapOvr>
  <p:transition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07994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00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6"/>
            <a:ext cx="4895850" cy="751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i="1" kern="0">
                <a:solidFill>
                  <a:srgbClr val="ffc000"/>
                </a:solidFill>
              </a:rPr>
              <a:t>목차</a:t>
            </a:r>
            <a:endParaRPr lang="ko-KR" altLang="en-US" sz="3200" b="1" i="1" kern="0">
              <a:solidFill>
                <a:srgbClr val="ffc000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049058" y="698309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9570740" y="5164427"/>
            <a:ext cx="164519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rgbClr val="354ba1"/>
                </a:solidFill>
              </a:rPr>
              <a:t>CONTENTS A</a:t>
            </a:r>
            <a:endParaRPr lang="en-US" altLang="ko-KR" b="1">
              <a:solidFill>
                <a:srgbClr val="354ba1"/>
              </a:solidFill>
            </a:endParaRPr>
          </a:p>
        </p:txBody>
      </p:sp>
      <p:sp>
        <p:nvSpPr>
          <p:cNvPr id="37" name="타원 35"/>
          <p:cNvSpPr/>
          <p:nvPr/>
        </p:nvSpPr>
        <p:spPr>
          <a:xfrm>
            <a:off x="2943883" y="2093212"/>
            <a:ext cx="314231" cy="314231"/>
          </a:xfrm>
          <a:prstGeom prst="ellipse">
            <a:avLst/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1</a:t>
            </a:r>
            <a:endParaRPr kumimoji="0" lang="ko-KR" altLang="en-US" sz="14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타원 41"/>
          <p:cNvSpPr/>
          <p:nvPr/>
        </p:nvSpPr>
        <p:spPr>
          <a:xfrm>
            <a:off x="2937696" y="3271884"/>
            <a:ext cx="314231" cy="314231"/>
          </a:xfrm>
          <a:prstGeom prst="ellipse">
            <a:avLst/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kumimoji="0" lang="ko-KR" altLang="en-US" sz="14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타원 35"/>
          <p:cNvSpPr/>
          <p:nvPr/>
        </p:nvSpPr>
        <p:spPr>
          <a:xfrm>
            <a:off x="2945104" y="4512313"/>
            <a:ext cx="314231" cy="314231"/>
          </a:xfrm>
          <a:prstGeom prst="ellipse">
            <a:avLst/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3</a:t>
            </a:r>
            <a:endParaRPr kumimoji="0" lang="en-US" altLang="ko-KR" sz="14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타원 41"/>
          <p:cNvSpPr/>
          <p:nvPr/>
        </p:nvSpPr>
        <p:spPr>
          <a:xfrm>
            <a:off x="6452257" y="2052468"/>
            <a:ext cx="314231" cy="314231"/>
          </a:xfrm>
          <a:prstGeom prst="ellipse">
            <a:avLst/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lIns="91440" tIns="45720" rIns="91440" bIns="45720"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rgbClr val="ffffff"/>
                </a:solidFill>
                <a:ea typeface="맑은 고딕"/>
              </a:rPr>
              <a:t>4</a:t>
            </a:r>
            <a:endParaRPr lang="ko-KR" altLang="en-US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1" name="TextBox 42"/>
          <p:cNvSpPr txBox="1"/>
          <p:nvPr/>
        </p:nvSpPr>
        <p:spPr>
          <a:xfrm>
            <a:off x="3395526" y="2091075"/>
            <a:ext cx="2192983" cy="412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주제소개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374359" y="3243589"/>
            <a:ext cx="2192985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설계 목표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77534" y="4487142"/>
            <a:ext cx="2192984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제작 과정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4" name="TextBox 42"/>
          <p:cNvSpPr txBox="1"/>
          <p:nvPr/>
        </p:nvSpPr>
        <p:spPr>
          <a:xfrm>
            <a:off x="6962842" y="1986176"/>
            <a:ext cx="2192984" cy="412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시현 영상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5" name="타원 35"/>
          <p:cNvSpPr/>
          <p:nvPr/>
        </p:nvSpPr>
        <p:spPr>
          <a:xfrm>
            <a:off x="6442733" y="4513917"/>
            <a:ext cx="314231" cy="314231"/>
          </a:xfrm>
          <a:prstGeom prst="ellipse">
            <a:avLst/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lIns="91440" tIns="45720" rIns="91440" bIns="4572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6</a:t>
            </a:r>
            <a:endParaRPr lang="en-US" altLang="ko-KR" sz="14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TextBox 42"/>
          <p:cNvSpPr txBox="1"/>
          <p:nvPr/>
        </p:nvSpPr>
        <p:spPr>
          <a:xfrm>
            <a:off x="6959429" y="4510476"/>
            <a:ext cx="2368829" cy="4120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4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문제점 및 향후 개선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사항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타원 35"/>
          <p:cNvSpPr/>
          <p:nvPr/>
        </p:nvSpPr>
        <p:spPr>
          <a:xfrm>
            <a:off x="6442733" y="3302532"/>
            <a:ext cx="314231" cy="314231"/>
          </a:xfrm>
          <a:prstGeom prst="ellipse">
            <a:avLst/>
          </a:prstGeom>
          <a:solidFill>
            <a:srgbClr val="ffc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5</a:t>
            </a:r>
            <a:endParaRPr kumimoji="0" lang="en-US" altLang="ko-KR" sz="14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TextBox 42"/>
          <p:cNvSpPr txBox="1"/>
          <p:nvPr/>
        </p:nvSpPr>
        <p:spPr>
          <a:xfrm>
            <a:off x="6981892" y="3236637"/>
            <a:ext cx="2192984" cy="40953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4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제작 과정 중 문제점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  <a:ea typeface="맑은 고딕"/>
              </a:rPr>
              <a:t>03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772275" y="697251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9"/>
          <p:cNvSpPr/>
          <p:nvPr/>
        </p:nvSpPr>
        <p:spPr>
          <a:xfrm>
            <a:off x="1475466" y="254314"/>
            <a:ext cx="5870576" cy="10391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3100" b="1" kern="0" dirty="0" err="1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엔코더</a:t>
            </a:r>
            <a:r>
              <a:rPr lang="ko-KR" altLang="en-US" sz="3100" b="1" kern="0" dirty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 값의 변화량 시각화</a:t>
            </a:r>
            <a:endParaRPr lang="ko-KR" altLang="en-US" sz="3100" b="1" u="none" strike="noStrike" kern="0" cap="none" spc="0" normalizeH="0" baseline="0" dirty="0">
              <a:solidFill>
                <a:srgbClr val="FFC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50" b="1" i="0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ABSOIUTE　ENCODER</a:t>
            </a:r>
            <a:endParaRPr lang="en-US" altLang="ko-KR" sz="1050" b="1" i="0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Picture 5">
            <a:hlinkClick r:id="" action="ppaction://media"/>
            <a:extLst>
              <a:ext uri="{FF2B5EF4-FFF2-40B4-BE49-F238E27FC236}">
                <a16:creationId xmlns:a16="http://schemas.microsoft.com/office/drawing/2014/main" id="{A4D3DDA6-5C79-482D-9023-351AEACEAF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5231" y="1449510"/>
            <a:ext cx="5294923" cy="4447442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  <a:extLst>
              <a:ext uri="{FF2B5EF4-FFF2-40B4-BE49-F238E27FC236}">
                <a16:creationId xmlns:a16="http://schemas.microsoft.com/office/drawing/2014/main" id="{CBEC3305-1AD5-4104-95FB-F665F8E2FD3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418384" y="1439741"/>
            <a:ext cx="5343769" cy="4437671"/>
          </a:xfrm>
          <a:prstGeom prst="rect">
            <a:avLst/>
          </a:prstGeom>
        </p:spPr>
      </p:pic>
      <p:sp>
        <p:nvSpPr>
          <p:cNvPr id="7" name="TextBox 42">
            <a:extLst>
              <a:ext uri="{FF2B5EF4-FFF2-40B4-BE49-F238E27FC236}">
                <a16:creationId xmlns:a16="http://schemas.microsoft.com/office/drawing/2014/main" id="{00AB79D5-A47C-4B6F-8791-E957A1C06ED9}"/>
              </a:ext>
            </a:extLst>
          </p:cNvPr>
          <p:cNvSpPr txBox="1"/>
          <p:nvPr/>
        </p:nvSpPr>
        <p:spPr>
          <a:xfrm>
            <a:off x="3790219" y="5951219"/>
            <a:ext cx="6107023" cy="655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이동평균 필터 적용 전과, 후</a:t>
            </a:r>
            <a:endParaRPr kumimoji="0" lang="ko-KR" altLang="en-US" sz="28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862206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6724650" y="678201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42"/>
          <p:cNvSpPr txBox="1"/>
          <p:nvPr/>
        </p:nvSpPr>
        <p:spPr>
          <a:xfrm>
            <a:off x="2588603" y="6029373"/>
            <a:ext cx="249240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0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IMU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수치값</a:t>
            </a:r>
            <a:r>
              <a:rPr lang="ko-KR" altLang="en-US" sz="14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 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3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  <a:effectLst/>
        </p:spPr>
        <p:txBody>
          <a:bodyPr lIns="91440" tIns="45720" rIns="91440" bIns="45720"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b="1" kern="0" dirty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03</a:t>
            </a:r>
            <a:endParaRPr kumimoji="0" lang="en-US" altLang="ko-KR" sz="2800" b="1" i="0" u="none" strike="noStrike" kern="0" cap="none" spc="0" normalizeH="0" baseline="0">
              <a:solidFill>
                <a:srgbClr val="FFC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4" name="직사각형 9"/>
          <p:cNvSpPr/>
          <p:nvPr/>
        </p:nvSpPr>
        <p:spPr>
          <a:xfrm>
            <a:off x="1475466" y="254314"/>
            <a:ext cx="5870576" cy="10391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3100" b="1" kern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IMU 센서 제어</a:t>
            </a:r>
            <a:endParaRPr lang="ko-KR" altLang="en-US" sz="3100" b="1" i="0" u="none" strike="noStrike" kern="0" cap="none" spc="0" normalizeH="0" baseline="0" dirty="0">
              <a:solidFill>
                <a:srgbClr val="FFC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50" b="1" i="0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IMU SENSOR</a:t>
            </a:r>
            <a:endParaRPr lang="en-US" altLang="ko-KR" sz="1050" b="1" i="0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0974BF5B-3C6C-4296-BB14-969C8B10E16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4538" y="1810972"/>
            <a:ext cx="5011615" cy="4105519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9A888399-8621-415C-8ED3-D0AB60A8A24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115538" y="1820740"/>
            <a:ext cx="5675923" cy="4076212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5F05E4E4-73BD-4B9A-B98D-8D1AE9BC8D43}"/>
              </a:ext>
            </a:extLst>
          </p:cNvPr>
          <p:cNvSpPr txBox="1"/>
          <p:nvPr/>
        </p:nvSpPr>
        <p:spPr>
          <a:xfrm>
            <a:off x="7981218" y="6029372"/>
            <a:ext cx="249240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0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IMU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수치값 </a:t>
            </a:r>
            <a:r>
              <a:rPr lang="ko-KR" altLang="en-US" sz="20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+ 3D</a:t>
            </a:r>
            <a:endParaRPr lang="ko-KR" altLang="en-US" sz="20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6724650" y="678201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42"/>
          <p:cNvSpPr txBox="1"/>
          <p:nvPr/>
        </p:nvSpPr>
        <p:spPr>
          <a:xfrm>
            <a:off x="8667749" y="2723169"/>
            <a:ext cx="1564332" cy="9561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000" b="1">
                <a:solidFill>
                  <a:srgbClr val="ffffff"/>
                </a:solidFill>
                <a:latin typeface="맑은 고딕"/>
                <a:ea typeface="맑은 고딕"/>
                <a:cs typeface="+mn-lt"/>
              </a:rPr>
              <a:t>IMU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Sensor</a:t>
            </a:r>
            <a:endParaRPr lang="en-US">
              <a:ea typeface="맑은 고딕"/>
            </a:endParaRPr>
          </a:p>
        </p:txBody>
      </p:sp>
      <p:sp>
        <p:nvSpPr>
          <p:cNvPr id="73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0" cap="none" spc="0" normalizeH="0" baseline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04</a:t>
            </a:r>
            <a:endParaRPr kumimoji="0" lang="en-US" altLang="ko-KR" sz="2800" b="1" i="0" u="none" strike="noStrike" kern="0" cap="none" spc="0" normalizeH="0" baseline="0">
              <a:solidFill>
                <a:srgbClr val="ffc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4" name="직사각형 9"/>
          <p:cNvSpPr/>
          <p:nvPr/>
        </p:nvSpPr>
        <p:spPr>
          <a:xfrm>
            <a:off x="1475466" y="254314"/>
            <a:ext cx="5870576" cy="10391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100" b="1" i="0" u="none" strike="noStrike" kern="0" cap="none" spc="0" normalizeH="0" baseline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시현 영상</a:t>
            </a:r>
            <a:endParaRPr kumimoji="0" lang="ko-KR" altLang="en-US" sz="3100" b="1" i="0" u="none" strike="noStrike" kern="0" cap="none" spc="0" normalizeH="0" baseline="0">
              <a:solidFill>
                <a:srgbClr val="ffc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50" b="1" i="1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DRONE　</a:t>
            </a:r>
            <a:r>
              <a:rPr lang="en-US" altLang="ko-KR" sz="1050" b="1" i="1" kern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TESTBED</a:t>
            </a:r>
            <a:endParaRPr kumimoji="0" lang="en-US" altLang="ko-KR" sz="1050" b="1" i="1" u="none" strike="noStrike" kern="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5" name="TextBox 42"/>
          <p:cNvSpPr txBox="1"/>
          <p:nvPr/>
        </p:nvSpPr>
        <p:spPr>
          <a:xfrm>
            <a:off x="10515597" y="2723169"/>
            <a:ext cx="1564332" cy="999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ABSOIUTE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ENCODER</a:t>
            </a:r>
            <a:endParaRPr kumimoji="0" lang="en-US" altLang="ko-KR" sz="20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7" name="더하기 기호 76"/>
          <p:cNvSpPr/>
          <p:nvPr/>
        </p:nvSpPr>
        <p:spPr>
          <a:xfrm>
            <a:off x="9572624" y="2747959"/>
            <a:ext cx="914400" cy="914400"/>
          </a:xfrm>
          <a:prstGeom prst="mathPlus">
            <a:avLst>
              <a:gd name="adj1" fmla="val 2352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TextBox 42"/>
          <p:cNvSpPr txBox="1"/>
          <p:nvPr/>
        </p:nvSpPr>
        <p:spPr>
          <a:xfrm>
            <a:off x="8853364" y="3719630"/>
            <a:ext cx="2502177" cy="5042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000" b="1">
                <a:solidFill>
                  <a:srgbClr val="ffffff"/>
                </a:solidFill>
                <a:ea typeface="맑은 고딕"/>
              </a:rPr>
              <a:t>이용한 최종 테스트</a:t>
            </a:r>
            <a:endParaRPr lang="en-US" altLang="ko-KR" sz="2000" b="1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2" name="Picture 2">
            <a:hlinkClick r:id="" action="ppaction://media"/>
          </p:cNvPr>
          <p:cNvPicPr>
            <a:picLocks noRot="1" noChangeAspect="1"/>
          </p:cNvPicPr>
          <p:nvPr>
            <a:videoFile r:link="rId2">
              <a:extLst>
                <a:ext uri="902D6385-CB7F-49a9-B0FC-64C1F869F237">
                  <hp:hncflashPr xmlns:hp="http://schemas.haansoft.com/office/presentation/8.0" scaleMode="0"/>
                </a:ext>
              </a:extLst>
            </a:videoFile>
          </p:nvPr>
        </p:nvPicPr>
        <p:blipFill rotWithShape="1">
          <a:blip r:embed="rId4"/>
          <a:stretch>
            <a:fillRect/>
          </a:stretch>
        </p:blipFill>
        <p:spPr>
          <a:xfrm>
            <a:off x="703385" y="1556971"/>
            <a:ext cx="7971692" cy="447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4895850" cy="7358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>
                <a:solidFill>
                  <a:srgbClr val="FFC000"/>
                </a:solidFill>
                <a:ea typeface="맑은 고딕"/>
              </a:rPr>
              <a:t>문제점 해결</a:t>
            </a:r>
            <a:endParaRPr lang="ko-KR" altLang="en-US" sz="3200" b="1" kern="0" dirty="0">
              <a:solidFill>
                <a:srgbClr val="FFC000"/>
              </a:solidFill>
              <a:ea typeface="맑은 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957271" y="785812"/>
            <a:ext cx="7991475" cy="16211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 rot="5400000" flipV="1">
            <a:off x="6574577" y="2623775"/>
            <a:ext cx="2070101" cy="4051300"/>
            <a:chOff x="6827744" y="1558365"/>
            <a:chExt cx="2070101" cy="4051300"/>
          </a:xfrm>
        </p:grpSpPr>
        <p:sp>
          <p:nvSpPr>
            <p:cNvPr id="26" name="자유형 25"/>
            <p:cNvSpPr/>
            <p:nvPr/>
          </p:nvSpPr>
          <p:spPr>
            <a:xfrm>
              <a:off x="7234136" y="1558365"/>
              <a:ext cx="1663709" cy="4051300"/>
            </a:xfrm>
            <a:custGeom>
              <a:avLst/>
              <a:gdLst>
                <a:gd name="connsiteX0" fmla="*/ 0 w 1663709"/>
                <a:gd name="connsiteY0" fmla="*/ 0 h 4051300"/>
                <a:gd name="connsiteX1" fmla="*/ 1203671 w 1663709"/>
                <a:gd name="connsiteY1" fmla="*/ 0 h 4051300"/>
                <a:gd name="connsiteX2" fmla="*/ 1663709 w 1663709"/>
                <a:gd name="connsiteY2" fmla="*/ 460038 h 4051300"/>
                <a:gd name="connsiteX3" fmla="*/ 1663709 w 1663709"/>
                <a:gd name="connsiteY3" fmla="*/ 4051300 h 4051300"/>
                <a:gd name="connsiteX4" fmla="*/ 457209 w 1663709"/>
                <a:gd name="connsiteY4" fmla="*/ 4051300 h 4051300"/>
                <a:gd name="connsiteX5" fmla="*/ 457209 w 1663709"/>
                <a:gd name="connsiteY5" fmla="*/ 457209 h 4051300"/>
                <a:gd name="connsiteX6" fmla="*/ 0 w 1663709"/>
                <a:gd name="connsiteY6" fmla="*/ 0 h 405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709" h="4051300">
                  <a:moveTo>
                    <a:pt x="0" y="0"/>
                  </a:moveTo>
                  <a:lnTo>
                    <a:pt x="1203671" y="0"/>
                  </a:lnTo>
                  <a:cubicBezTo>
                    <a:pt x="1457743" y="0"/>
                    <a:pt x="1663709" y="205966"/>
                    <a:pt x="1663709" y="460038"/>
                  </a:cubicBezTo>
                  <a:lnTo>
                    <a:pt x="1663709" y="4051300"/>
                  </a:lnTo>
                  <a:lnTo>
                    <a:pt x="457209" y="4051300"/>
                  </a:lnTo>
                  <a:lnTo>
                    <a:pt x="457209" y="457209"/>
                  </a:lnTo>
                  <a:cubicBezTo>
                    <a:pt x="457209" y="204699"/>
                    <a:pt x="252510" y="0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>
              <a:off x="6827744" y="1558365"/>
              <a:ext cx="863600" cy="96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자유형 28"/>
          <p:cNvSpPr/>
          <p:nvPr/>
        </p:nvSpPr>
        <p:spPr>
          <a:xfrm rot="5400000">
            <a:off x="3691673" y="1104186"/>
            <a:ext cx="1663709" cy="4051300"/>
          </a:xfrm>
          <a:custGeom>
            <a:avLst/>
            <a:gdLst>
              <a:gd name="connsiteX0" fmla="*/ 0 w 1663709"/>
              <a:gd name="connsiteY0" fmla="*/ 0 h 4051300"/>
              <a:gd name="connsiteX1" fmla="*/ 1203671 w 1663709"/>
              <a:gd name="connsiteY1" fmla="*/ 0 h 4051300"/>
              <a:gd name="connsiteX2" fmla="*/ 1663709 w 1663709"/>
              <a:gd name="connsiteY2" fmla="*/ 460038 h 4051300"/>
              <a:gd name="connsiteX3" fmla="*/ 1663709 w 1663709"/>
              <a:gd name="connsiteY3" fmla="*/ 4051300 h 4051300"/>
              <a:gd name="connsiteX4" fmla="*/ 457209 w 1663709"/>
              <a:gd name="connsiteY4" fmla="*/ 4051300 h 4051300"/>
              <a:gd name="connsiteX5" fmla="*/ 457209 w 1663709"/>
              <a:gd name="connsiteY5" fmla="*/ 457209 h 4051300"/>
              <a:gd name="connsiteX6" fmla="*/ 0 w 1663709"/>
              <a:gd name="connsiteY6" fmla="*/ 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709" h="4051300">
                <a:moveTo>
                  <a:pt x="0" y="0"/>
                </a:moveTo>
                <a:lnTo>
                  <a:pt x="1203671" y="0"/>
                </a:lnTo>
                <a:cubicBezTo>
                  <a:pt x="1457743" y="0"/>
                  <a:pt x="1663709" y="205966"/>
                  <a:pt x="1663709" y="460038"/>
                </a:cubicBezTo>
                <a:lnTo>
                  <a:pt x="1663709" y="4051300"/>
                </a:lnTo>
                <a:lnTo>
                  <a:pt x="457209" y="4051300"/>
                </a:lnTo>
                <a:lnTo>
                  <a:pt x="457209" y="457209"/>
                </a:lnTo>
                <a:cubicBezTo>
                  <a:pt x="457209" y="204699"/>
                  <a:pt x="25251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양쪽 모서리가 둥근 사각형 29"/>
          <p:cNvSpPr/>
          <p:nvPr/>
        </p:nvSpPr>
        <p:spPr>
          <a:xfrm rot="5400000">
            <a:off x="5634778" y="1840790"/>
            <a:ext cx="863600" cy="96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40471" y="3114523"/>
            <a:ext cx="3706824" cy="9966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srgbClr val="354BA1"/>
                </a:solidFill>
                <a:ea typeface="맑은 고딕"/>
              </a:rPr>
              <a:t>엔코더</a:t>
            </a:r>
            <a:r>
              <a:rPr lang="ko-KR" altLang="en-US" sz="1600" b="1" dirty="0">
                <a:solidFill>
                  <a:srgbClr val="354BA1"/>
                </a:solidFill>
                <a:ea typeface="맑은 고딕"/>
              </a:rPr>
              <a:t> 센서 제어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srgbClr val="354BA1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000" dirty="0">
              <a:solidFill>
                <a:srgbClr val="354BA1"/>
              </a:solidFill>
              <a:ea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83977" y="4573393"/>
            <a:ext cx="3706824" cy="9968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 b="1">
                <a:ea typeface="맑은 고딕"/>
              </a:rPr>
              <a:t>드론 테스트배드 외형</a:t>
            </a:r>
            <a:endParaRPr lang="ko-KR" altLang="en-US" sz="1600" b="1" dirty="0">
              <a:ea typeface="맑은 고딕"/>
            </a:endParaRPr>
          </a:p>
          <a:p>
            <a:pPr algn="r">
              <a:lnSpc>
                <a:spcPct val="150000"/>
              </a:lnSpc>
              <a:defRPr/>
            </a:pPr>
            <a:endParaRPr lang="ko-KR" altLang="en-US" sz="1400" dirty="0">
              <a:ea typeface="맑은 고딕"/>
            </a:endParaRPr>
          </a:p>
          <a:p>
            <a:pPr algn="r">
              <a:lnSpc>
                <a:spcPct val="150000"/>
              </a:lnSpc>
              <a:defRPr/>
            </a:pP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99170" y="4261570"/>
            <a:ext cx="314231" cy="3142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prstClr val="white"/>
                </a:solidFill>
              </a:rPr>
              <a:t>1</a:t>
            </a:r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099170" y="5587589"/>
            <a:ext cx="314231" cy="3142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prstClr val="white"/>
                </a:solidFill>
              </a:rPr>
              <a:t>2</a:t>
            </a:r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17354" y="4161257"/>
            <a:ext cx="2808448" cy="1020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err="1">
                <a:solidFill>
                  <a:schemeClr val="bg1"/>
                </a:solidFill>
                <a:ea typeface="맑은 고딕"/>
              </a:rPr>
              <a:t>드론</a:t>
            </a: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 테스트배드 이동편리성을 위해  일자 브라켓을 이용하여 3등분 분리</a:t>
            </a:r>
            <a:endParaRPr lang="ko-KR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17354" y="5480628"/>
            <a:ext cx="3309849" cy="6970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비평탄 지면에서 수평을 맞추기 위한 조절 좌 설치</a:t>
            </a:r>
            <a:endParaRPr lang="ko-KR" altLang="en-US" sz="1400" b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096862" y="1991903"/>
            <a:ext cx="314231" cy="314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rgbClr val="354BA1"/>
                </a:solidFill>
              </a:rPr>
              <a:t>1</a:t>
            </a:r>
            <a:endParaRPr lang="ko-KR" altLang="en-US" sz="1400">
              <a:solidFill>
                <a:srgbClr val="354BA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096862" y="3317922"/>
            <a:ext cx="314231" cy="314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rgbClr val="354BA1"/>
                </a:solidFill>
              </a:rPr>
              <a:t>2</a:t>
            </a:r>
            <a:endParaRPr lang="ko-KR" altLang="en-US" sz="1400">
              <a:solidFill>
                <a:srgbClr val="354BA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34584" y="1901359"/>
            <a:ext cx="3331342" cy="6266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이동평균 필터를 적용하여 노이즈 감소</a:t>
            </a:r>
            <a:endParaRPr lang="ko-KR" altLang="en-US" sz="1400" b="1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/>
              </a:solidFill>
              <a:cs typeface="Aharon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34584" y="3210961"/>
            <a:ext cx="2373958" cy="6447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각 </a:t>
            </a:r>
            <a:r>
              <a:rPr lang="ko-KR" altLang="en-US" sz="1400" b="1" dirty="0" err="1">
                <a:solidFill>
                  <a:schemeClr val="bg1"/>
                </a:solidFill>
                <a:ea typeface="맑은 고딕"/>
              </a:rPr>
              <a:t>엔코더</a:t>
            </a: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 펄스 폭 조정</a:t>
            </a:r>
            <a:endParaRPr lang="ko-KR" altLang="en-US" sz="1400" b="1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/>
              </a:solidFill>
              <a:cs typeface="Aharoni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06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4895850" cy="7358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>
                <a:solidFill>
                  <a:srgbClr val="ffc000"/>
                </a:solidFill>
                <a:ea typeface="맑은 고딕"/>
              </a:rPr>
              <a:t>개선 사항</a:t>
            </a:r>
            <a:endParaRPr lang="ko-KR" altLang="en-US" sz="3200" b="1" kern="0">
              <a:solidFill>
                <a:srgbClr val="ffc000"/>
              </a:solidFill>
              <a:ea typeface="맑은 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781425" y="785812"/>
            <a:ext cx="7991475" cy="16211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730761" y="2659619"/>
            <a:ext cx="29307" cy="2491151"/>
          </a:xfrm>
          <a:prstGeom prst="straightConnector1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607050" y="2696252"/>
            <a:ext cx="29307" cy="2491151"/>
          </a:xfrm>
          <a:prstGeom prst="straightConnector1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67009" y="3429000"/>
            <a:ext cx="2192983" cy="7290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엔코더 선 꼬임 문제를 블루투스로 무선연결</a:t>
            </a:r>
            <a:endParaRPr lang="ko-KR" altLang="en-US" sz="1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1931" y="3429000"/>
            <a:ext cx="2515367" cy="721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내접원 휘어짐 문제를 경도가 있는 탄소재질 소재로 교체</a:t>
            </a:r>
            <a:endParaRPr lang="ko-KR" altLang="en-US" sz="1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3200" y="3565769"/>
            <a:ext cx="2935444" cy="4137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이동하기 편리하도록 캐스터 설치</a:t>
            </a:r>
            <a:endParaRPr lang="ko-KR" altLang="en-US" sz="1400" b="1">
              <a:solidFill>
                <a:schemeClr val="bg1"/>
              </a:solidFill>
              <a:ea typeface="맑은 고딕"/>
            </a:endParaRPr>
          </a:p>
        </p:txBody>
      </p:sp>
      <p:cxnSp>
        <p:nvCxnSpPr>
          <p:cNvPr id="34" name="Straight Arrow Connector 23"/>
          <p:cNvCxnSpPr/>
          <p:nvPr/>
        </p:nvCxnSpPr>
        <p:spPr>
          <a:xfrm>
            <a:off x="2901949" y="2812018"/>
            <a:ext cx="29307" cy="2491151"/>
          </a:xfrm>
          <a:prstGeom prst="straightConnector1">
            <a:avLst/>
          </a:prstGeom>
          <a:noFill/>
          <a:ln w="635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</p:cxnSp>
      <p:sp>
        <p:nvSpPr>
          <p:cNvPr id="35" name="TextBox 4"/>
          <p:cNvSpPr txBox="1"/>
          <p:nvPr/>
        </p:nvSpPr>
        <p:spPr>
          <a:xfrm>
            <a:off x="486332" y="3429000"/>
            <a:ext cx="2192983" cy="721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ffff"/>
                </a:solidFill>
                <a:ea typeface="맑은 고딕"/>
              </a:rPr>
              <a:t>매트랩의 연산량 증가로 인한 연산속도 개선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552041" y="2578415"/>
            <a:ext cx="587057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kern="0">
                <a:solidFill>
                  <a:srgbClr val="FFC000"/>
                </a:solidFill>
              </a:rPr>
              <a:t>감사합니다</a:t>
            </a:r>
          </a:p>
          <a:p>
            <a:pPr latinLnBrk="0">
              <a:lnSpc>
                <a:spcPct val="150000"/>
              </a:lnSpc>
              <a:defRPr/>
            </a:pPr>
            <a:endParaRPr lang="ko-KR" altLang="en-US" sz="105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620001" y="3186112"/>
            <a:ext cx="4257674" cy="9524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11"/>
          <p:cNvCxnSpPr/>
          <p:nvPr/>
        </p:nvCxnSpPr>
        <p:spPr>
          <a:xfrm>
            <a:off x="219077" y="3195636"/>
            <a:ext cx="4257674" cy="9524"/>
          </a:xfrm>
          <a:prstGeom prst="line">
            <a:avLst/>
          </a:prstGeom>
          <a:noFill/>
          <a:ln w="6350" cap="flat" cmpd="sng" algn="ctr">
            <a:solidFill>
              <a:srgbClr val="7488D2">
                <a:alpha val="100000"/>
              </a:srgbClr>
            </a:solidFill>
            <a:prstDash val="solid"/>
            <a:miter/>
          </a:ln>
        </p:spPr>
      </p:cxnSp>
      <p:pic>
        <p:nvPicPr>
          <p:cNvPr id="3" name="Graphic 3" descr="활짝 웃는 얼굴(윤곽선) 단색으로 채워진">
            <a:extLst>
              <a:ext uri="{FF2B5EF4-FFF2-40B4-BE49-F238E27FC236}">
                <a16:creationId xmlns:a16="http://schemas.microsoft.com/office/drawing/2014/main" id="{58C6C9C5-3A27-4DA1-8771-45B574B48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004646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74076" y="29846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01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6"/>
            <a:ext cx="4895850" cy="751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i="1" kern="0">
                <a:solidFill>
                  <a:srgbClr val="ffc000"/>
                </a:solidFill>
              </a:rPr>
              <a:t>주제소개</a:t>
            </a:r>
            <a:endParaRPr lang="ko-KR" altLang="en-US" sz="3200" b="1" i="1" kern="0">
              <a:solidFill>
                <a:srgbClr val="ffc000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662892" y="698308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"/>
          <p:cNvGrpSpPr/>
          <p:nvPr/>
        </p:nvGrpSpPr>
        <p:grpSpPr>
          <a:xfrm rot="0">
            <a:off x="1709615" y="466969"/>
            <a:ext cx="8782537" cy="5083907"/>
            <a:chOff x="1709615" y="466969"/>
            <a:chExt cx="8782537" cy="5083907"/>
          </a:xfrm>
        </p:grpSpPr>
        <p:sp>
          <p:nvSpPr>
            <p:cNvPr id="174" name=""/>
            <p:cNvSpPr/>
            <p:nvPr/>
          </p:nvSpPr>
          <p:spPr>
            <a:xfrm>
              <a:off x="1711091" y="2030107"/>
              <a:ext cx="1957630" cy="1957630"/>
            </a:xfrm>
            <a:prstGeom prst="ellipse">
              <a:avLst/>
            </a:prstGeom>
            <a:gradFill rotWithShape="0">
              <a:gsLst>
                <a:gs pos="0">
                  <a:schemeClr val="accent4"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</p:sp>
        <p:sp>
          <p:nvSpPr>
            <p:cNvPr id="175" name=""/>
            <p:cNvSpPr txBox="1"/>
            <p:nvPr/>
          </p:nvSpPr>
          <p:spPr>
            <a:xfrm>
              <a:off x="1997779" y="2316795"/>
              <a:ext cx="1384254" cy="138425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830" tIns="36830" rIns="36830" bIns="36830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kern="1200">
                  <a:latin typeface="맑은 고딕"/>
                </a:rPr>
                <a:t>Test</a:t>
              </a:r>
              <a:endParaRPr lang="ko-KR" altLang="en-US" sz="2900" kern="1200"/>
            </a:p>
          </p:txBody>
        </p:sp>
        <p:sp>
          <p:nvSpPr>
            <p:cNvPr id="176" name=""/>
            <p:cNvSpPr/>
            <p:nvPr/>
          </p:nvSpPr>
          <p:spPr>
            <a:xfrm>
              <a:off x="3827682" y="2441209"/>
              <a:ext cx="1135425" cy="1135425"/>
            </a:xfrm>
            <a:prstGeom prst="mathPlus">
              <a:avLst>
                <a:gd name="adj1" fmla="val 23520"/>
              </a:avLst>
            </a:prstGeom>
            <a:gradFill rotWithShape="0">
              <a:gsLst>
                <a:gs pos="0">
                  <a:schemeClr val="accent4">
                    <a:tint val="60000"/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tint val="60000"/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tint val="60000"/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</p:sp>
        <p:sp>
          <p:nvSpPr>
            <p:cNvPr id="177" name=""/>
            <p:cNvSpPr txBox="1"/>
            <p:nvPr/>
          </p:nvSpPr>
          <p:spPr>
            <a:xfrm>
              <a:off x="3978183" y="2875396"/>
              <a:ext cx="834423" cy="267051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300" kern="1200"/>
            </a:p>
          </p:txBody>
        </p:sp>
        <p:sp>
          <p:nvSpPr>
            <p:cNvPr id="178" name=""/>
            <p:cNvSpPr/>
            <p:nvPr/>
          </p:nvSpPr>
          <p:spPr>
            <a:xfrm>
              <a:off x="5122068" y="2030107"/>
              <a:ext cx="1957630" cy="1957630"/>
            </a:xfrm>
            <a:prstGeom prst="ellipse">
              <a:avLst/>
            </a:prstGeom>
            <a:gradFill rotWithShape="0">
              <a:gsLst>
                <a:gs pos="0">
                  <a:schemeClr val="accent4"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</p:sp>
        <p:sp>
          <p:nvSpPr>
            <p:cNvPr id="179" name=""/>
            <p:cNvSpPr txBox="1"/>
            <p:nvPr/>
          </p:nvSpPr>
          <p:spPr>
            <a:xfrm>
              <a:off x="5408756" y="2316795"/>
              <a:ext cx="1384254" cy="138425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830" tIns="36830" rIns="36830" bIns="36830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kern="1200">
                  <a:latin typeface="맑은 고딕"/>
                </a:rPr>
                <a:t>Bed</a:t>
              </a:r>
              <a:endParaRPr lang="ko-KR" altLang="en-US" sz="2900" kern="1200"/>
            </a:p>
          </p:txBody>
        </p:sp>
        <p:sp>
          <p:nvSpPr>
            <p:cNvPr id="180" name=""/>
            <p:cNvSpPr/>
            <p:nvPr/>
          </p:nvSpPr>
          <p:spPr>
            <a:xfrm>
              <a:off x="7238658" y="2441209"/>
              <a:ext cx="1135425" cy="1135425"/>
            </a:xfrm>
            <a:prstGeom prst="mathEqual">
              <a:avLst>
                <a:gd name="adj1" fmla="val 23520"/>
                <a:gd name="adj2" fmla="val 11760"/>
              </a:avLst>
            </a:prstGeom>
            <a:gradFill rotWithShape="0">
              <a:gsLst>
                <a:gs pos="0">
                  <a:schemeClr val="accent4">
                    <a:tint val="60000"/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tint val="60000"/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tint val="60000"/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</p:sp>
        <p:sp>
          <p:nvSpPr>
            <p:cNvPr id="181" name=""/>
            <p:cNvSpPr txBox="1"/>
            <p:nvPr/>
          </p:nvSpPr>
          <p:spPr>
            <a:xfrm>
              <a:off x="7389159" y="2675107"/>
              <a:ext cx="834423" cy="66762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1422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3200" kern="1200"/>
            </a:p>
          </p:txBody>
        </p:sp>
        <p:sp>
          <p:nvSpPr>
            <p:cNvPr id="182" name=""/>
            <p:cNvSpPr/>
            <p:nvPr/>
          </p:nvSpPr>
          <p:spPr>
            <a:xfrm>
              <a:off x="8533044" y="2030107"/>
              <a:ext cx="1957630" cy="1957630"/>
            </a:xfrm>
            <a:prstGeom prst="ellipse">
              <a:avLst/>
            </a:prstGeom>
            <a:gradFill rotWithShape="0">
              <a:gsLst>
                <a:gs pos="0">
                  <a:schemeClr val="accent4"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rgbClr r="0" g="0" b="0"/>
            </a:effectRef>
            <a:fontRef idx="minor">
              <a:schemeClr val="dk1"/>
            </a:fontRef>
          </p:style>
        </p:sp>
        <p:sp>
          <p:nvSpPr>
            <p:cNvPr id="183" name=""/>
            <p:cNvSpPr txBox="1"/>
            <p:nvPr/>
          </p:nvSpPr>
          <p:spPr>
            <a:xfrm>
              <a:off x="8819732" y="2316795"/>
              <a:ext cx="1384254" cy="138425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830" tIns="36830" rIns="36830" bIns="36830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900" kern="1200">
                  <a:latin typeface="맑은 고딕"/>
                </a:rPr>
                <a:t>Testbed</a:t>
              </a:r>
              <a:endParaRPr lang="ko-KR" altLang="en-US" sz="2900" kern="1200"/>
            </a:p>
          </p:txBody>
        </p:sp>
      </p:grpSp>
      <p:sp>
        <p:nvSpPr>
          <p:cNvPr id="172" name="내용 개체 틀 2"/>
          <p:cNvSpPr>
            <a:spLocks noGrp="1"/>
          </p:cNvSpPr>
          <p:nvPr/>
        </p:nvSpPr>
        <p:spPr>
          <a:xfrm>
            <a:off x="838200" y="4297240"/>
            <a:ext cx="10329985" cy="187972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ea typeface="맑은 고딕"/>
              </a:rPr>
              <a:t>Test + bed 의 합성어로</a:t>
            </a:r>
            <a:endParaRPr lang="ko-KR" altLang="en-US">
              <a:solidFill>
                <a:schemeClr val="bg1"/>
              </a:solidFill>
              <a:ea typeface="맑은 고딕"/>
            </a:endParaRPr>
          </a:p>
          <a:p>
            <a:pPr marL="0" indent="0">
              <a:buNone/>
              <a:defRPr/>
            </a:pPr>
            <a:r>
              <a:rPr lang="ko-KR">
                <a:solidFill>
                  <a:schemeClr val="bg1"/>
                </a:solidFill>
                <a:ea typeface="+mn-lt"/>
                <a:cs typeface="+mn-lt"/>
              </a:rPr>
              <a:t>과학 이론, 계산 도구, 신기술에 대해 엄격하고 투명하고 재현 가능한 테스트를 수행하기 위한 </a:t>
            </a:r>
            <a:r>
              <a:rPr lang="ko-KR" altLang="en-US">
                <a:solidFill>
                  <a:schemeClr val="bg1"/>
                </a:solidFill>
                <a:ea typeface="+mn-lt"/>
                <a:cs typeface="+mn-lt"/>
              </a:rPr>
              <a:t>플랫폼</a:t>
            </a:r>
            <a:endParaRPr lang="ko-KR" altLang="en-US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  <a:defRPr/>
            </a:pPr>
            <a:endParaRPr lang="en-US" altLang="ko-KR">
              <a:solidFill>
                <a:schemeClr val="bg1"/>
              </a:solidFill>
              <a:ea typeface="맑은 고딕"/>
            </a:endParaRPr>
          </a:p>
          <a:p>
            <a:pPr marL="0" indent="0">
              <a:buNone/>
              <a:defRPr/>
            </a:pPr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74076" y="29846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01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6"/>
            <a:ext cx="4895850" cy="751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i="1" kern="0">
                <a:solidFill>
                  <a:srgbClr val="ffc000"/>
                </a:solidFill>
              </a:rPr>
              <a:t>주제소개</a:t>
            </a:r>
            <a:endParaRPr lang="ko-KR" altLang="en-US" sz="3200" b="1" i="1" kern="0">
              <a:solidFill>
                <a:srgbClr val="ffc000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662892" y="698308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 rot="0">
            <a:off x="883919" y="2284630"/>
            <a:ext cx="10595588" cy="3137825"/>
            <a:chOff x="2431239" y="2412075"/>
            <a:chExt cx="7114936" cy="2107049"/>
          </a:xfrm>
        </p:grpSpPr>
        <p:sp>
          <p:nvSpPr>
            <p:cNvPr id="26" name="타원 25"/>
            <p:cNvSpPr/>
            <p:nvPr/>
          </p:nvSpPr>
          <p:spPr>
            <a:xfrm flipH="1">
              <a:off x="4956336" y="2412075"/>
              <a:ext cx="2033849" cy="2033849"/>
            </a:xfrm>
            <a:prstGeom prst="ellipse">
              <a:avLst/>
            </a:prstGeom>
            <a:ln w="44450" cap="rnd">
              <a:gradFill flip="none" rotWithShape="1">
                <a:gsLst>
                  <a:gs pos="0">
                    <a:schemeClr val="bg1"/>
                  </a:gs>
                  <a:gs pos="100000">
                    <a:srgbClr val="ffc000"/>
                  </a:gs>
                </a:gsLst>
                <a:lin ang="10800000" scaled="0"/>
                <a:tileRect/>
              </a:gra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 flipH="1">
              <a:off x="4967980" y="2473035"/>
              <a:ext cx="4578195" cy="2039969"/>
              <a:chOff x="1280634" y="3013220"/>
              <a:chExt cx="4578195" cy="2039969"/>
            </a:xfrm>
          </p:grpSpPr>
          <p:sp>
            <p:nvSpPr>
              <p:cNvPr id="31" name="원호 30"/>
              <p:cNvSpPr/>
              <p:nvPr/>
            </p:nvSpPr>
            <p:spPr>
              <a:xfrm>
                <a:off x="3824980" y="3013220"/>
                <a:ext cx="2033849" cy="2033849"/>
              </a:xfrm>
              <a:prstGeom prst="arc">
                <a:avLst>
                  <a:gd name="adj1" fmla="val 34725"/>
                  <a:gd name="adj2" fmla="val 5370613"/>
                </a:avLst>
              </a:prstGeom>
              <a:ln w="635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 flipV="1">
                <a:off x="1280634" y="5047069"/>
                <a:ext cx="3572917" cy="6120"/>
              </a:xfrm>
              <a:prstGeom prst="line">
                <a:avLst/>
              </a:prstGeom>
              <a:ln w="635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 rot="0">
              <a:off x="2431239" y="2479155"/>
              <a:ext cx="4570590" cy="2039969"/>
              <a:chOff x="1288239" y="3013220"/>
              <a:chExt cx="4570590" cy="2039969"/>
            </a:xfrm>
          </p:grpSpPr>
          <p:sp>
            <p:nvSpPr>
              <p:cNvPr id="29" name="원호 28"/>
              <p:cNvSpPr/>
              <p:nvPr/>
            </p:nvSpPr>
            <p:spPr>
              <a:xfrm>
                <a:off x="3824980" y="3013220"/>
                <a:ext cx="2033849" cy="2033849"/>
              </a:xfrm>
              <a:prstGeom prst="arc">
                <a:avLst>
                  <a:gd name="adj1" fmla="val 34725"/>
                  <a:gd name="adj2" fmla="val 5370613"/>
                </a:avLst>
              </a:prstGeom>
              <a:ln w="6350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 flipV="1">
                <a:off x="1288239" y="5047069"/>
                <a:ext cx="3572400" cy="6120"/>
              </a:xfrm>
              <a:prstGeom prst="line">
                <a:avLst/>
              </a:prstGeom>
              <a:ln w="6350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직사각형 32"/>
          <p:cNvSpPr/>
          <p:nvPr/>
        </p:nvSpPr>
        <p:spPr>
          <a:xfrm>
            <a:off x="7998368" y="3864708"/>
            <a:ext cx="3480723" cy="12268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여러종류의 드론</a:t>
            </a:r>
            <a:endParaRPr lang="ko-KR" altLang="en-US" sz="2000" b="1">
              <a:solidFill>
                <a:schemeClr val="bg1"/>
              </a:solidFill>
              <a:ea typeface="맑은 고딕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  <a:ea typeface="맑은 고딕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수중드론</a:t>
            </a:r>
            <a:r>
              <a:rPr lang="en-US" altLang="ko-KR" sz="2000" b="1">
                <a:solidFill>
                  <a:schemeClr val="bg1"/>
                </a:solidFill>
                <a:ea typeface="맑은 고딕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 항공드론 등)</a:t>
            </a:r>
            <a:endParaRPr lang="ko-KR" altLang="en-US" sz="2000" b="1">
              <a:solidFill>
                <a:schemeClr val="bg1"/>
              </a:solidFill>
              <a:ea typeface="맑은 고딕"/>
            </a:endParaRPr>
          </a:p>
          <a:p>
            <a:pPr algn="r">
              <a:lnSpc>
                <a:spcPct val="150000"/>
              </a:lnSpc>
              <a:defRPr/>
            </a:pPr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964951" y="5164427"/>
            <a:ext cx="85677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rgbClr val="354ba1"/>
                </a:solidFill>
                <a:ea typeface="맑은 고딕"/>
              </a:rPr>
              <a:t>Drone</a:t>
            </a:r>
            <a:endParaRPr lang="en-US" altLang="ko-KR" b="1">
              <a:solidFill>
                <a:srgbClr val="354ba1"/>
              </a:solidFill>
              <a:ea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56402" y="5164427"/>
            <a:ext cx="1152881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ea typeface="맑은 고딕"/>
              </a:rPr>
              <a:t>TESTBED</a:t>
            </a:r>
            <a:endParaRPr lang="ko-KR"/>
          </a:p>
        </p:txBody>
      </p:sp>
      <p:sp>
        <p:nvSpPr>
          <p:cNvPr id="36" name="직사각형 35"/>
          <p:cNvSpPr/>
          <p:nvPr/>
        </p:nvSpPr>
        <p:spPr>
          <a:xfrm>
            <a:off x="809753" y="3869265"/>
            <a:ext cx="3090198" cy="95615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드론의 비행특성 시험</a:t>
            </a:r>
            <a:endParaRPr lang="ko-KR" altLang="en-US" sz="2000" b="1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제어기의 성능 평가</a:t>
            </a:r>
            <a:endParaRPr lang="ko-KR" altLang="en-US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13442" y="3192345"/>
            <a:ext cx="2765116" cy="59503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500" b="1">
                <a:solidFill>
                  <a:schemeClr val="bg1"/>
                </a:solidFill>
                <a:ea typeface="맑은 고딕"/>
              </a:rPr>
              <a:t>DRONE TESTBED</a:t>
            </a:r>
            <a:endParaRPr lang="en-US" altLang="ko-KR" sz="2500" b="1">
              <a:solidFill>
                <a:schemeClr val="bg1"/>
              </a:solidFill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01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4895850" cy="7358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>
                <a:solidFill>
                  <a:srgbClr val="ffc000"/>
                </a:solidFill>
                <a:ea typeface="맑은 고딕"/>
              </a:rPr>
              <a:t>필요성</a:t>
            </a:r>
            <a:endParaRPr lang="en-US" altLang="ko-KR" sz="3200" b="1" kern="0">
              <a:solidFill>
                <a:srgbClr val="ffc000"/>
              </a:solidFill>
              <a:ea typeface="맑은 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86525" y="782976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7800" y="2026539"/>
            <a:ext cx="9220200" cy="3719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907" y="6492631"/>
            <a:ext cx="314373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출처 : 국토교통부</a:t>
            </a: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보도자료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3601" y="3937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  <a:ea typeface="맑은 고딕"/>
              </a:rPr>
              <a:t>01</a:t>
            </a:r>
            <a:endParaRPr lang="en-US" altLang="ko-KR" sz="2800" b="1" kern="0">
              <a:solidFill>
                <a:srgbClr val="ffc000"/>
              </a:solidFill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5"/>
            <a:ext cx="4895850" cy="7358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>
                <a:solidFill>
                  <a:srgbClr val="ffc000"/>
                </a:solidFill>
                <a:ea typeface="맑은 고딕"/>
              </a:rPr>
              <a:t>필요성</a:t>
            </a:r>
            <a:endParaRPr lang="en-US" altLang="ko-KR" sz="3200" b="1" kern="0">
              <a:solidFill>
                <a:srgbClr val="ffc000"/>
              </a:solidFill>
              <a:ea typeface="맑은 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86525" y="782976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025" y="2162175"/>
            <a:ext cx="4686300" cy="3257550"/>
          </a:xfrm>
          <a:prstGeom prst="rect">
            <a:avLst/>
          </a:prstGeom>
        </p:spPr>
      </p:pic>
      <p:pic>
        <p:nvPicPr>
          <p:cNvPr id="3" name="그림 3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43675" y="2066925"/>
            <a:ext cx="4229100" cy="3352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05153" y="1383240"/>
            <a:ext cx="7881273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한 드론 커뮤니티의 2020년도 드론 사고 통계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907" y="6453554"/>
            <a:ext cx="314373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출처 : </a:t>
            </a: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네이버 카페</a:t>
            </a:r>
            <a:endParaRPr lang="ko-KR" altLang="en-US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93126" y="279419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01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6"/>
            <a:ext cx="4895850" cy="75165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srgbClr val="ffc000"/>
                </a:solidFill>
                <a:ea typeface="맑은 고딕"/>
              </a:rPr>
              <a:t>드론 테스트베드 종류</a:t>
            </a:r>
            <a:endParaRPr lang="ko-KR" altLang="en-US" sz="3200" b="1" kern="0">
              <a:solidFill>
                <a:srgbClr val="ffc000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096000" y="698308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3890" y="1952624"/>
            <a:ext cx="3524965" cy="349567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8" name="Content Placeholder 7"/>
          <p:cNvSpPr>
            <a:spLocks noGrp="1"/>
          </p:cNvSpPr>
          <p:nvPr>
            <p:ph idx="1"/>
          </p:nvPr>
        </p:nvSpPr>
        <p:spPr>
          <a:xfrm>
            <a:off x="4368511" y="1952624"/>
            <a:ext cx="7667912" cy="3495676"/>
          </a:xfrm>
        </p:spPr>
        <p:txBody>
          <a:bodyPr vert="horz" lIns="91440" tIns="45720" rIns="91440" bIns="45720" anchor="t">
            <a:normAutofit fontScale="85000" lnSpcReduction="20000"/>
          </a:bodyPr>
          <a:lstStyle/>
          <a:p>
            <a:pPr marL="0" indent="0">
              <a:buClr>
                <a:srgbClr val="30acec">
                  <a:lumMod val="75000"/>
                </a:srgbClr>
              </a:buClr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드론의 비행특성 분석 목적이 아닌 조종 목적으로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>
              <a:buClr>
                <a:srgbClr val="30acec">
                  <a:lumMod val="75000"/>
                </a:srgbClr>
              </a:buClr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 활용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>
              <a:buClr>
                <a:srgbClr val="30acec">
                  <a:lumMod val="75000"/>
                </a:srgbClr>
              </a:buClr>
              <a:buNone/>
              <a:defRPr/>
            </a:pP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>
              <a:buClr>
                <a:srgbClr val="1287c3"/>
              </a:buClr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붐 &amp; 볼 조인트 구조 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>
              <a:buClr>
                <a:srgbClr val="1287c3"/>
              </a:buClr>
              <a:buNone/>
              <a:defRPr/>
            </a:pP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>
              <a:buClr>
                <a:srgbClr val="1287c3"/>
              </a:buClr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롤(Roll), 피치(Pitch), 요(yaw)의 움직임에 제한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>
              <a:buClr>
                <a:srgbClr val="1287c3"/>
              </a:buClr>
              <a:buNone/>
              <a:defRPr/>
            </a:pP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>
              <a:buClr>
                <a:srgbClr val="1287c3"/>
              </a:buClr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드론 조종 시 붐의 운동에 의해 사용공간상의 제약 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>
              <a:buClr>
                <a:srgbClr val="1287c3"/>
              </a:buClr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가격 : 약 2,500,000원 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39" name="TextBox 4"/>
          <p:cNvSpPr txBox="1"/>
          <p:nvPr/>
        </p:nvSpPr>
        <p:spPr>
          <a:xfrm>
            <a:off x="1828800" y="5619750"/>
            <a:ext cx="2743200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lt1"/>
                </a:solidFill>
              </a:rPr>
              <a:t>&lt;FD 4101&gt;</a:t>
            </a:r>
            <a:endParaRPr lang="ko-KR" altLang="en-US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4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12176" y="269894"/>
            <a:ext cx="720000" cy="720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ffc000"/>
                </a:solidFill>
              </a:rPr>
              <a:t>01</a:t>
            </a:r>
            <a:endParaRPr lang="en-US" altLang="ko-KR" sz="2800" b="1" kern="0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7825" y="370386"/>
            <a:ext cx="4895850" cy="12282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srgbClr val="ffc000"/>
                </a:solidFill>
                <a:ea typeface="맑은 고딕"/>
              </a:rPr>
              <a:t>드론 테스트베드 종류</a:t>
            </a:r>
            <a:endParaRPr lang="ko-KR" altLang="en-US" sz="3200" b="1" kern="0">
              <a:solidFill>
                <a:srgbClr val="ffc000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endParaRPr lang="ko-KR" altLang="en-US" sz="3200" b="1" kern="0">
              <a:solidFill>
                <a:srgbClr val="ffc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096000" y="679258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7"/>
          <p:cNvSpPr>
            <a:spLocks noGrp="1"/>
          </p:cNvSpPr>
          <p:nvPr>
            <p:ph idx="1"/>
          </p:nvPr>
        </p:nvSpPr>
        <p:spPr>
          <a:xfrm>
            <a:off x="4635211" y="1866899"/>
            <a:ext cx="6448712" cy="4305301"/>
          </a:xfrm>
        </p:spPr>
        <p:txBody>
          <a:bodyPr vert="horz" lIns="91440" tIns="45720" rIns="91440" bIns="45720" anchor="t">
            <a:normAutofit fontScale="92500" lnSpcReduction="10000"/>
          </a:bodyPr>
          <a:lstStyle/>
          <a:p>
            <a:pPr marL="342900" indent="-342900">
              <a:buClr>
                <a:srgbClr val="30acec">
                  <a:lumMod val="75000"/>
                </a:srgbClr>
              </a:buClr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유레카 다이나믹스 사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342900" indent="-342900">
              <a:buClr>
                <a:srgbClr val="1287c3"/>
              </a:buClr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드론의 비행특성 분석 및 제어성능 평가를 위해 사용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342900" indent="-342900">
              <a:buClr>
                <a:srgbClr val="1287c3"/>
              </a:buClr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3축 자이로 스코프 타입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342900" indent="-342900">
              <a:buClr>
                <a:srgbClr val="1287c3"/>
              </a:buClr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각 축에 연결된 엔코더에 의해 </a:t>
            </a:r>
            <a:r>
              <a:rPr lang="ko-KR" b="1">
                <a:solidFill>
                  <a:schemeClr val="lt1"/>
                </a:solidFill>
                <a:latin typeface="맑은 고딕"/>
                <a:ea typeface="맑은 고딕"/>
                <a:cs typeface="+mn-lt"/>
              </a:rPr>
              <a:t>롤(Roll), 피치(Pitch), 요(yaw)</a:t>
            </a: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의 실시간 분석 가능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342900" indent="-342900">
              <a:buClr>
                <a:srgbClr val="1287c3"/>
              </a:buClr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자동 및 수동 운전 가능 성능 분석 S/W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342900" indent="-342900">
              <a:buClr>
                <a:srgbClr val="1287c3"/>
              </a:buClr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다양한 크기의 드론에  적용 가능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342900" indent="-342900">
              <a:buClr>
                <a:srgbClr val="1287c3"/>
              </a:buClr>
              <a:defRPr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가격 : 약 13,000달러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38" name="그림 4" descr="벽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1435" y="1864179"/>
            <a:ext cx="3665764" cy="3498526"/>
          </a:xfrm>
          <a:prstGeom prst="rect">
            <a:avLst/>
          </a:prstGeom>
          <a:effectLst>
            <a:glow rad="63500">
              <a:schemeClr val="accent2">
                <a:satMod val="175000"/>
                <a:alpha val="50000"/>
              </a:schemeClr>
            </a:glow>
          </a:effectLst>
          <a:scene3d>
            <a:camera prst="orthographicFront"/>
            <a:lightRig rig="threePt" dir="t"/>
          </a:scene3d>
          <a:sp3d/>
        </p:spPr>
      </p:pic>
      <p:sp>
        <p:nvSpPr>
          <p:cNvPr id="39" name="TextBox 4"/>
          <p:cNvSpPr txBox="1"/>
          <p:nvPr/>
        </p:nvSpPr>
        <p:spPr>
          <a:xfrm>
            <a:off x="1714500" y="5476875"/>
            <a:ext cx="2743200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lt1"/>
                </a:solidFill>
              </a:rPr>
              <a:t>&lt;FFT GYRO&gt;</a:t>
            </a:r>
            <a:endParaRPr lang="ko-KR" altLang="en-US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47825" y="370386"/>
            <a:ext cx="4895850" cy="751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i="1" kern="0">
                <a:solidFill>
                  <a:srgbClr val="FFC000"/>
                </a:solidFill>
              </a:rPr>
              <a:t>설계 목표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800" ker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886200" y="697250"/>
            <a:ext cx="5220000" cy="0"/>
          </a:xfrm>
          <a:prstGeom prst="line">
            <a:avLst/>
          </a:prstGeom>
          <a:ln>
            <a:solidFill>
              <a:srgbClr val="7488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평행 사변형 12"/>
          <p:cNvSpPr/>
          <p:nvPr/>
        </p:nvSpPr>
        <p:spPr>
          <a:xfrm>
            <a:off x="1446897" y="3973011"/>
            <a:ext cx="836332" cy="751164"/>
          </a:xfrm>
          <a:prstGeom prst="parallelogram">
            <a:avLst>
              <a:gd name="adj" fmla="val 58666"/>
            </a:avLst>
          </a:prstGeom>
          <a:solidFill>
            <a:srgbClr val="DE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4" name="평행 사변형 13"/>
          <p:cNvSpPr/>
          <p:nvPr/>
        </p:nvSpPr>
        <p:spPr>
          <a:xfrm flipH="1">
            <a:off x="1886986" y="3973011"/>
            <a:ext cx="1037332" cy="931694"/>
          </a:xfrm>
          <a:prstGeom prst="parallelogram">
            <a:avLst>
              <a:gd name="adj" fmla="val 5866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2456620" y="3764750"/>
            <a:ext cx="1269206" cy="1139955"/>
          </a:xfrm>
          <a:prstGeom prst="parallelogram">
            <a:avLst>
              <a:gd name="adj" fmla="val 58666"/>
            </a:avLst>
          </a:prstGeom>
          <a:solidFill>
            <a:srgbClr val="DE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6" name="평행 사변형 15"/>
          <p:cNvSpPr/>
          <p:nvPr/>
        </p:nvSpPr>
        <p:spPr>
          <a:xfrm flipH="1">
            <a:off x="3159751" y="3764750"/>
            <a:ext cx="1525487" cy="1370138"/>
          </a:xfrm>
          <a:prstGeom prst="parallelogram">
            <a:avLst>
              <a:gd name="adj" fmla="val 5866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3961259" y="3429000"/>
            <a:ext cx="1899306" cy="1705889"/>
          </a:xfrm>
          <a:prstGeom prst="parallelogram">
            <a:avLst>
              <a:gd name="adj" fmla="val 58666"/>
            </a:avLst>
          </a:prstGeom>
          <a:solidFill>
            <a:srgbClr val="DE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8" name="평행 사변형 17"/>
          <p:cNvSpPr/>
          <p:nvPr/>
        </p:nvSpPr>
        <p:spPr>
          <a:xfrm flipH="1">
            <a:off x="4957127" y="3429000"/>
            <a:ext cx="2277745" cy="2045790"/>
          </a:xfrm>
          <a:prstGeom prst="parallelogram">
            <a:avLst>
              <a:gd name="adj" fmla="val 5866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6193604" y="2876901"/>
            <a:ext cx="2890132" cy="2595814"/>
          </a:xfrm>
          <a:prstGeom prst="parallelogram">
            <a:avLst>
              <a:gd name="adj" fmla="val 58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>
            <a:off x="7369182" y="2045421"/>
            <a:ext cx="2071649" cy="841930"/>
          </a:xfrm>
          <a:prstGeom prst="triangle">
            <a:avLst>
              <a:gd name="adj" fmla="val 679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09515" y="5172783"/>
            <a:ext cx="2406966" cy="783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  <a:ea typeface="맑은 고딕"/>
              </a:rPr>
              <a:t>안전한 시험비행을 위한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  <a:ea typeface="맑은 고딕"/>
              </a:rPr>
              <a:t>고정베드 제작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67801" y="3192109"/>
            <a:ext cx="259746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ko-KR" sz="1600" b="1" dirty="0">
                <a:solidFill>
                  <a:schemeClr val="bg1"/>
                </a:solidFill>
                <a:ea typeface="+mn-lt"/>
                <a:cs typeface="+mn-lt"/>
              </a:rPr>
              <a:t>축 자유 회전이 가능한 테스트 베드 제작</a:t>
            </a:r>
            <a:endParaRPr lang="ko-KR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50743" y="2570326"/>
            <a:ext cx="2597466" cy="783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schemeClr val="bg1"/>
                </a:solidFill>
                <a:ea typeface="맑은 고딕"/>
              </a:rPr>
              <a:t>엔코더와</a:t>
            </a:r>
            <a:r>
              <a:rPr lang="ko-KR" altLang="en-US" sz="1600" b="1" dirty="0">
                <a:solidFill>
                  <a:schemeClr val="bg1"/>
                </a:solidFill>
                <a:ea typeface="맑은 고딕"/>
              </a:rPr>
              <a:t> IMU 센서를 이용하여 주요 움직임 측정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86228" y="1636793"/>
            <a:ext cx="3997641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schemeClr val="bg1"/>
                </a:solidFill>
                <a:ea typeface="맑은 고딕"/>
              </a:rPr>
              <a:t>Matlab을</a:t>
            </a:r>
            <a:r>
              <a:rPr lang="ko-KR" altLang="en-US" sz="1600" b="1" dirty="0">
                <a:solidFill>
                  <a:schemeClr val="bg1"/>
                </a:solidFill>
                <a:ea typeface="맑은 고딕"/>
              </a:rPr>
              <a:t> 이용한 실시간 데이터 시각화</a:t>
            </a:r>
          </a:p>
        </p:txBody>
      </p:sp>
      <p:sp>
        <p:nvSpPr>
          <p:cNvPr id="26" name="직사각형 7"/>
          <p:cNvSpPr/>
          <p:nvPr/>
        </p:nvSpPr>
        <p:spPr>
          <a:xfrm>
            <a:off x="674076" y="298469"/>
            <a:ext cx="720000" cy="720000"/>
          </a:xfrm>
          <a:prstGeom prst="rect">
            <a:avLst/>
          </a:prstGeom>
          <a:noFill/>
          <a:ln w="1905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0" cap="none" spc="0" normalizeH="0" baseline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02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434</ep:Words>
  <ep:PresentationFormat>Widescreen</ep:PresentationFormat>
  <ep:Paragraphs>171</ep:Paragraphs>
  <ep:Slides>25</ep:Slides>
  <ep:Notes>0</ep:Notes>
  <ep:TotalTime>0</ep:TotalTime>
  <ep:HiddenSlides>0</ep:HiddenSlides>
  <ep:MMClips>9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2020-08-28T03:04:35.000</dcterms:created>
  <dc:creator>조현석</dc:creator>
  <cp:lastModifiedBy>9920k</cp:lastModifiedBy>
  <dcterms:modified xsi:type="dcterms:W3CDTF">2021-06-21T17:01:08.316</dcterms:modified>
  <cp:revision>346</cp:revision>
  <dc:title>PowerPoint 프레젠테이션</dc:title>
  <cp:version/>
</cp:coreProperties>
</file>